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744" r:id="rId2"/>
    <p:sldMasterId id="2147483774" r:id="rId3"/>
  </p:sldMasterIdLst>
  <p:notesMasterIdLst>
    <p:notesMasterId r:id="rId35"/>
  </p:notesMasterIdLst>
  <p:handoutMasterIdLst>
    <p:handoutMasterId r:id="rId36"/>
  </p:handoutMasterIdLst>
  <p:sldIdLst>
    <p:sldId id="434" r:id="rId4"/>
    <p:sldId id="423" r:id="rId5"/>
    <p:sldId id="420" r:id="rId6"/>
    <p:sldId id="422" r:id="rId7"/>
    <p:sldId id="424" r:id="rId8"/>
    <p:sldId id="425" r:id="rId9"/>
    <p:sldId id="435" r:id="rId10"/>
    <p:sldId id="301" r:id="rId11"/>
    <p:sldId id="436" r:id="rId12"/>
    <p:sldId id="437" r:id="rId13"/>
    <p:sldId id="438" r:id="rId14"/>
    <p:sldId id="439" r:id="rId15"/>
    <p:sldId id="440" r:id="rId16"/>
    <p:sldId id="441" r:id="rId17"/>
    <p:sldId id="443" r:id="rId18"/>
    <p:sldId id="444" r:id="rId19"/>
    <p:sldId id="445" r:id="rId20"/>
    <p:sldId id="446" r:id="rId21"/>
    <p:sldId id="447" r:id="rId22"/>
    <p:sldId id="448" r:id="rId23"/>
    <p:sldId id="449" r:id="rId24"/>
    <p:sldId id="454" r:id="rId25"/>
    <p:sldId id="455" r:id="rId26"/>
    <p:sldId id="456" r:id="rId27"/>
    <p:sldId id="457" r:id="rId28"/>
    <p:sldId id="458" r:id="rId29"/>
    <p:sldId id="451" r:id="rId30"/>
    <p:sldId id="426" r:id="rId31"/>
    <p:sldId id="452" r:id="rId32"/>
    <p:sldId id="453" r:id="rId33"/>
    <p:sldId id="433" r:id="rId34"/>
  </p:sldIdLst>
  <p:sldSz cx="9144000" cy="6858000" type="screen4x3"/>
  <p:notesSz cx="6950075" cy="9236075"/>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4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4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4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4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4000" kern="1200">
        <a:solidFill>
          <a:schemeClr val="tx1"/>
        </a:solidFill>
        <a:latin typeface="Arial" panose="020B0604020202020204" pitchFamily="34" charset="0"/>
        <a:ea typeface="+mn-ea"/>
        <a:cs typeface="+mn-cs"/>
      </a:defRPr>
    </a:lvl5pPr>
    <a:lvl6pPr marL="2286000" algn="l" defTabSz="914400" rtl="0" eaLnBrk="1" latinLnBrk="0" hangingPunct="1">
      <a:defRPr sz="4000" kern="1200">
        <a:solidFill>
          <a:schemeClr val="tx1"/>
        </a:solidFill>
        <a:latin typeface="Arial" panose="020B0604020202020204" pitchFamily="34" charset="0"/>
        <a:ea typeface="+mn-ea"/>
        <a:cs typeface="+mn-cs"/>
      </a:defRPr>
    </a:lvl6pPr>
    <a:lvl7pPr marL="2743200" algn="l" defTabSz="914400" rtl="0" eaLnBrk="1" latinLnBrk="0" hangingPunct="1">
      <a:defRPr sz="4000" kern="1200">
        <a:solidFill>
          <a:schemeClr val="tx1"/>
        </a:solidFill>
        <a:latin typeface="Arial" panose="020B0604020202020204" pitchFamily="34" charset="0"/>
        <a:ea typeface="+mn-ea"/>
        <a:cs typeface="+mn-cs"/>
      </a:defRPr>
    </a:lvl7pPr>
    <a:lvl8pPr marL="3200400" algn="l" defTabSz="914400" rtl="0" eaLnBrk="1" latinLnBrk="0" hangingPunct="1">
      <a:defRPr sz="4000" kern="1200">
        <a:solidFill>
          <a:schemeClr val="tx1"/>
        </a:solidFill>
        <a:latin typeface="Arial" panose="020B0604020202020204" pitchFamily="34" charset="0"/>
        <a:ea typeface="+mn-ea"/>
        <a:cs typeface="+mn-cs"/>
      </a:defRPr>
    </a:lvl8pPr>
    <a:lvl9pPr marL="3657600" algn="l" defTabSz="914400" rtl="0" eaLnBrk="1" latinLnBrk="0" hangingPunct="1">
      <a:defRPr sz="4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032">
          <p15:clr>
            <a:srgbClr val="A4A3A4"/>
          </p15:clr>
        </p15:guide>
        <p15:guide id="2" orient="horz" pos="768">
          <p15:clr>
            <a:srgbClr val="A4A3A4"/>
          </p15:clr>
        </p15:guide>
        <p15:guide id="3" pos="288">
          <p15:clr>
            <a:srgbClr val="A4A3A4"/>
          </p15:clr>
        </p15:guide>
        <p15:guide id="4" pos="54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2F57"/>
    <a:srgbClr val="CCCCFF"/>
    <a:srgbClr val="180F9B"/>
    <a:srgbClr val="007B71"/>
    <a:srgbClr val="FFFF99"/>
    <a:srgbClr val="006F41"/>
    <a:srgbClr val="66A48B"/>
    <a:srgbClr val="EAEAEA"/>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21" autoAdjust="0"/>
    <p:restoredTop sz="94394" autoAdjust="0"/>
  </p:normalViewPr>
  <p:slideViewPr>
    <p:cSldViewPr>
      <p:cViewPr>
        <p:scale>
          <a:sx n="66" d="100"/>
          <a:sy n="66" d="100"/>
        </p:scale>
        <p:origin x="1152" y="162"/>
      </p:cViewPr>
      <p:guideLst>
        <p:guide orient="horz" pos="4032"/>
        <p:guide orient="horz" pos="768"/>
        <p:guide pos="288"/>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6133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25513" y="4387850"/>
            <a:ext cx="5099050"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46" tIns="45068" rIns="91746" bIns="45068"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5" name="Rectangle 3"/>
          <p:cNvSpPr>
            <a:spLocks noGrp="1" noRot="1" noChangeAspect="1" noChangeArrowheads="1" noTextEdit="1"/>
          </p:cNvSpPr>
          <p:nvPr>
            <p:ph type="sldImg" idx="2"/>
          </p:nvPr>
        </p:nvSpPr>
        <p:spPr bwMode="auto">
          <a:xfrm>
            <a:off x="1166813" y="692150"/>
            <a:ext cx="4618037" cy="34639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23052567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404813" y="6083300"/>
            <a:ext cx="20161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885825">
              <a:defRPr sz="2400">
                <a:solidFill>
                  <a:schemeClr val="tx1"/>
                </a:solidFill>
                <a:latin typeface="Times New Roman" panose="02020603050405020304" pitchFamily="18" charset="0"/>
              </a:defRPr>
            </a:lvl1pPr>
            <a:lvl2pPr marL="442913" defTabSz="885825">
              <a:defRPr sz="2400">
                <a:solidFill>
                  <a:schemeClr val="tx1"/>
                </a:solidFill>
                <a:latin typeface="Times New Roman" panose="02020603050405020304" pitchFamily="18" charset="0"/>
              </a:defRPr>
            </a:lvl2pPr>
            <a:lvl3pPr marL="885825" defTabSz="885825">
              <a:defRPr sz="2400">
                <a:solidFill>
                  <a:schemeClr val="tx1"/>
                </a:solidFill>
                <a:latin typeface="Times New Roman" panose="02020603050405020304" pitchFamily="18" charset="0"/>
              </a:defRPr>
            </a:lvl3pPr>
            <a:lvl4pPr marL="1327150" defTabSz="885825">
              <a:defRPr sz="2400">
                <a:solidFill>
                  <a:schemeClr val="tx1"/>
                </a:solidFill>
                <a:latin typeface="Times New Roman" panose="02020603050405020304" pitchFamily="18" charset="0"/>
              </a:defRPr>
            </a:lvl4pPr>
            <a:lvl5pPr marL="1770063" defTabSz="885825">
              <a:defRPr sz="2400">
                <a:solidFill>
                  <a:schemeClr val="tx1"/>
                </a:solidFill>
                <a:latin typeface="Times New Roman" panose="02020603050405020304" pitchFamily="18" charset="0"/>
              </a:defRPr>
            </a:lvl5pPr>
            <a:lvl6pPr marL="2227263" defTabSz="885825" eaLnBrk="0" fontAlgn="base" hangingPunct="0">
              <a:spcBef>
                <a:spcPct val="0"/>
              </a:spcBef>
              <a:spcAft>
                <a:spcPct val="0"/>
              </a:spcAft>
              <a:defRPr sz="2400">
                <a:solidFill>
                  <a:schemeClr val="tx1"/>
                </a:solidFill>
                <a:latin typeface="Times New Roman" panose="02020603050405020304" pitchFamily="18" charset="0"/>
              </a:defRPr>
            </a:lvl6pPr>
            <a:lvl7pPr marL="2684463" defTabSz="885825" eaLnBrk="0" fontAlgn="base" hangingPunct="0">
              <a:spcBef>
                <a:spcPct val="0"/>
              </a:spcBef>
              <a:spcAft>
                <a:spcPct val="0"/>
              </a:spcAft>
              <a:defRPr sz="2400">
                <a:solidFill>
                  <a:schemeClr val="tx1"/>
                </a:solidFill>
                <a:latin typeface="Times New Roman" panose="02020603050405020304" pitchFamily="18" charset="0"/>
              </a:defRPr>
            </a:lvl7pPr>
            <a:lvl8pPr marL="3141663" defTabSz="885825" eaLnBrk="0" fontAlgn="base" hangingPunct="0">
              <a:spcBef>
                <a:spcPct val="0"/>
              </a:spcBef>
              <a:spcAft>
                <a:spcPct val="0"/>
              </a:spcAft>
              <a:defRPr sz="2400">
                <a:solidFill>
                  <a:schemeClr val="tx1"/>
                </a:solidFill>
                <a:latin typeface="Times New Roman" panose="02020603050405020304" pitchFamily="18" charset="0"/>
              </a:defRPr>
            </a:lvl8pPr>
            <a:lvl9pPr marL="3598863" defTabSz="885825"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en-US" sz="1000" b="1" dirty="0" smtClean="0">
                <a:solidFill>
                  <a:schemeClr val="bg1"/>
                </a:solidFill>
                <a:latin typeface="Arial" panose="020B0604020202020204" pitchFamily="34" charset="0"/>
              </a:rPr>
              <a:t>U.S. Department of the Interior</a:t>
            </a:r>
          </a:p>
          <a:p>
            <a:pPr>
              <a:defRPr/>
            </a:pPr>
            <a:r>
              <a:rPr lang="en-US" altLang="en-US" sz="1000" b="1" dirty="0" smtClean="0">
                <a:solidFill>
                  <a:schemeClr val="bg1"/>
                </a:solidFill>
                <a:latin typeface="Arial" panose="020B0604020202020204" pitchFamily="34" charset="0"/>
              </a:rPr>
              <a:t>U.S. Geological Survey</a:t>
            </a:r>
          </a:p>
        </p:txBody>
      </p:sp>
      <p:pic>
        <p:nvPicPr>
          <p:cNvPr id="5" name="Picture 9" descr="D:\Vugraph Info\Vugraph Templates\Templates-NEW-NMP and Bureau\ident_4_onscreen_png.png"/>
          <p:cNvPicPr>
            <a:picLocks noChangeAspect="1" noChangeArrowheads="1"/>
          </p:cNvPicPr>
          <p:nvPr userDrawn="1"/>
        </p:nvPicPr>
        <p:blipFill>
          <a:blip r:embed="rId2">
            <a:lum bright="100000"/>
            <a:extLst>
              <a:ext uri="{28A0092B-C50C-407E-A947-70E740481C1C}">
                <a14:useLocalDpi xmlns:a14="http://schemas.microsoft.com/office/drawing/2010/main" val="0"/>
              </a:ext>
            </a:extLst>
          </a:blip>
          <a:srcRect/>
          <a:stretch>
            <a:fillRect/>
          </a:stretch>
        </p:blipFill>
        <p:spPr bwMode="black">
          <a:xfrm>
            <a:off x="457200" y="461963"/>
            <a:ext cx="20574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0" name="Rectangle 2"/>
          <p:cNvSpPr>
            <a:spLocks noGrp="1" noChangeArrowheads="1"/>
          </p:cNvSpPr>
          <p:nvPr>
            <p:ph type="ctrTitle"/>
          </p:nvPr>
        </p:nvSpPr>
        <p:spPr>
          <a:xfrm>
            <a:off x="381000" y="2286000"/>
            <a:ext cx="8305800" cy="1143000"/>
          </a:xfrm>
        </p:spPr>
        <p:txBody>
          <a:bodyPr/>
          <a:lstStyle>
            <a:lvl1pPr>
              <a:defRPr sz="4400"/>
            </a:lvl1pPr>
          </a:lstStyle>
          <a:p>
            <a:pPr lvl="0"/>
            <a:r>
              <a:rPr lang="en-US" altLang="en-US" noProof="0" smtClean="0"/>
              <a:t>Click to edit Master title style</a:t>
            </a:r>
          </a:p>
        </p:txBody>
      </p:sp>
      <p:sp>
        <p:nvSpPr>
          <p:cNvPr id="104451" name="Rectangle 3"/>
          <p:cNvSpPr>
            <a:spLocks noGrp="1" noChangeArrowheads="1"/>
          </p:cNvSpPr>
          <p:nvPr>
            <p:ph type="subTitle" idx="1"/>
          </p:nvPr>
        </p:nvSpPr>
        <p:spPr>
          <a:xfrm>
            <a:off x="381000" y="3886200"/>
            <a:ext cx="8305800" cy="1752600"/>
          </a:xfrm>
        </p:spPr>
        <p:txBody>
          <a:bodyPr/>
          <a:lstStyle>
            <a:lvl1pPr marL="0" indent="0">
              <a:buFont typeface="Wingdings" panose="05000000000000000000" pitchFamily="2" charset="2"/>
              <a:buNone/>
              <a:defRPr/>
            </a:lvl1pPr>
          </a:lstStyle>
          <a:p>
            <a:pPr lvl="0"/>
            <a:r>
              <a:rPr lang="en-US" altLang="en-US" noProof="0" smtClean="0"/>
              <a:t>Click to edit Master subtitle style</a:t>
            </a:r>
          </a:p>
        </p:txBody>
      </p:sp>
      <p:sp>
        <p:nvSpPr>
          <p:cNvPr id="6" name="Rectangle 7"/>
          <p:cNvSpPr>
            <a:spLocks noChangeArrowheads="1"/>
          </p:cNvSpPr>
          <p:nvPr userDrawn="1"/>
        </p:nvSpPr>
        <p:spPr bwMode="auto">
          <a:xfrm>
            <a:off x="4648200" y="6083300"/>
            <a:ext cx="4191853"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885825">
              <a:defRPr sz="2400">
                <a:solidFill>
                  <a:schemeClr val="tx1"/>
                </a:solidFill>
                <a:latin typeface="Times New Roman" panose="02020603050405020304" pitchFamily="18" charset="0"/>
              </a:defRPr>
            </a:lvl1pPr>
            <a:lvl2pPr marL="442913" defTabSz="885825">
              <a:defRPr sz="2400">
                <a:solidFill>
                  <a:schemeClr val="tx1"/>
                </a:solidFill>
                <a:latin typeface="Times New Roman" panose="02020603050405020304" pitchFamily="18" charset="0"/>
              </a:defRPr>
            </a:lvl2pPr>
            <a:lvl3pPr marL="885825" defTabSz="885825">
              <a:defRPr sz="2400">
                <a:solidFill>
                  <a:schemeClr val="tx1"/>
                </a:solidFill>
                <a:latin typeface="Times New Roman" panose="02020603050405020304" pitchFamily="18" charset="0"/>
              </a:defRPr>
            </a:lvl3pPr>
            <a:lvl4pPr marL="1327150" defTabSz="885825">
              <a:defRPr sz="2400">
                <a:solidFill>
                  <a:schemeClr val="tx1"/>
                </a:solidFill>
                <a:latin typeface="Times New Roman" panose="02020603050405020304" pitchFamily="18" charset="0"/>
              </a:defRPr>
            </a:lvl4pPr>
            <a:lvl5pPr marL="1770063" defTabSz="885825">
              <a:defRPr sz="2400">
                <a:solidFill>
                  <a:schemeClr val="tx1"/>
                </a:solidFill>
                <a:latin typeface="Times New Roman" panose="02020603050405020304" pitchFamily="18" charset="0"/>
              </a:defRPr>
            </a:lvl5pPr>
            <a:lvl6pPr marL="2227263" defTabSz="885825" eaLnBrk="0" fontAlgn="base" hangingPunct="0">
              <a:spcBef>
                <a:spcPct val="0"/>
              </a:spcBef>
              <a:spcAft>
                <a:spcPct val="0"/>
              </a:spcAft>
              <a:defRPr sz="2400">
                <a:solidFill>
                  <a:schemeClr val="tx1"/>
                </a:solidFill>
                <a:latin typeface="Times New Roman" panose="02020603050405020304" pitchFamily="18" charset="0"/>
              </a:defRPr>
            </a:lvl6pPr>
            <a:lvl7pPr marL="2684463" defTabSz="885825" eaLnBrk="0" fontAlgn="base" hangingPunct="0">
              <a:spcBef>
                <a:spcPct val="0"/>
              </a:spcBef>
              <a:spcAft>
                <a:spcPct val="0"/>
              </a:spcAft>
              <a:defRPr sz="2400">
                <a:solidFill>
                  <a:schemeClr val="tx1"/>
                </a:solidFill>
                <a:latin typeface="Times New Roman" panose="02020603050405020304" pitchFamily="18" charset="0"/>
              </a:defRPr>
            </a:lvl7pPr>
            <a:lvl8pPr marL="3141663" defTabSz="885825" eaLnBrk="0" fontAlgn="base" hangingPunct="0">
              <a:spcBef>
                <a:spcPct val="0"/>
              </a:spcBef>
              <a:spcAft>
                <a:spcPct val="0"/>
              </a:spcAft>
              <a:defRPr sz="2400">
                <a:solidFill>
                  <a:schemeClr val="tx1"/>
                </a:solidFill>
                <a:latin typeface="Times New Roman" panose="02020603050405020304" pitchFamily="18" charset="0"/>
              </a:defRPr>
            </a:lvl8pPr>
            <a:lvl9pPr marL="3598863" defTabSz="885825"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ru-RU" altLang="en-US" sz="1000" b="1" dirty="0" smtClean="0">
                <a:solidFill>
                  <a:schemeClr val="bg1"/>
                </a:solidFill>
                <a:latin typeface="Arial" panose="020B0604020202020204" pitchFamily="34" charset="0"/>
              </a:rPr>
              <a:t>Министерство природных ресурсов и коренных народов США</a:t>
            </a:r>
          </a:p>
          <a:p>
            <a:pPr>
              <a:defRPr/>
            </a:pPr>
            <a:r>
              <a:rPr lang="ru-RU" altLang="en-US" sz="1000" b="1" dirty="0" smtClean="0">
                <a:solidFill>
                  <a:schemeClr val="bg1"/>
                </a:solidFill>
                <a:latin typeface="Arial" panose="020B0604020202020204" pitchFamily="34" charset="0"/>
              </a:rPr>
              <a:t>Геологическая служба США</a:t>
            </a:r>
            <a:endParaRPr lang="en-US" altLang="en-US" sz="1000" b="1" dirty="0" smtClean="0">
              <a:solidFill>
                <a:schemeClr val="bg1"/>
              </a:solidFill>
              <a:latin typeface="Arial" panose="020B0604020202020204" pitchFamily="34" charset="0"/>
            </a:endParaRPr>
          </a:p>
        </p:txBody>
      </p:sp>
    </p:spTree>
    <p:extLst>
      <p:ext uri="{BB962C8B-B14F-4D97-AF65-F5344CB8AC3E}">
        <p14:creationId xmlns:p14="http://schemas.microsoft.com/office/powerpoint/2010/main" val="2634040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963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52400"/>
            <a:ext cx="20764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6745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8FB050-93EE-4D70-8CCD-4F40EAD93B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5703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83ED33-A148-44D2-A1FE-BFFC34C2AEF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5153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7D1A16-169C-4613-AB7B-866F97EBD83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193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BD44F16-3FC8-4335-B007-7E85283497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1123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913945A-35CC-4471-8BBC-799D9125FE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236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2A2BBB1-3F3B-4F40-8DED-076EBC95E9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0519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9222A5B-E58B-4967-8134-5EE6B3CA64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4516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7E952-2B0E-4FC3-9F6A-3E78E4B035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8185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46569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FA7A78-9D06-4004-B700-D04CF80031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0293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371566C-D406-43E3-8558-37157DE0C7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4046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1E6C6D-E22D-4AB5-8CB2-4917D4F6D2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7972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6B79442-5BDF-499B-BB78-F6B20C8C75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01675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BC4E40-5F8F-4EE6-BC53-3F179C8931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5695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CCD6E4D-9419-4313-9B51-D735CB95B7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23619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8FB050-93EE-4D70-8CCD-4F40EAD93B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2667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83ED33-A148-44D2-A1FE-BFFC34C2AEF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99226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7D1A16-169C-4613-AB7B-866F97EBD83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29768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BD44F16-3FC8-4335-B007-7E85283497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4241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22654655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913945A-35CC-4471-8BBC-799D9125FE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37422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2A2BBB1-3F3B-4F40-8DED-076EBC95E9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65770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9222A5B-E58B-4967-8134-5EE6B3CA64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95604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7E952-2B0E-4FC3-9F6A-3E78E4B035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7223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FA7A78-9D06-4004-B700-D04CF80031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16580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371566C-D406-43E3-8558-37157DE0C7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87954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1E6C6D-E22D-4AB5-8CB2-4917D4F6D2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916212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6B79442-5BDF-499B-BB78-F6B20C8C75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41971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BC4E40-5F8F-4EE6-BC53-3F179C8931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03329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CCD6E4D-9419-4313-9B51-D735CB95B7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1720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0767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0767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4103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17876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71468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3238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12221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388255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1A3"/>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305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en-US" smtClean="0"/>
              <a:t>Click to edit Master </a:t>
            </a:r>
          </a:p>
        </p:txBody>
      </p:sp>
      <p:sp>
        <p:nvSpPr>
          <p:cNvPr id="1027" name="Rectangle 3"/>
          <p:cNvSpPr>
            <a:spLocks noGrp="1" noChangeArrowheads="1"/>
          </p:cNvSpPr>
          <p:nvPr>
            <p:ph type="body" idx="1"/>
          </p:nvPr>
        </p:nvSpPr>
        <p:spPr bwMode="auto">
          <a:xfrm>
            <a:off x="381000" y="1371600"/>
            <a:ext cx="8305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smtClean="0"/>
              <a:t>First level</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8" name="Picture 11" descr="D:\Vugraph Info\Vugraph Templates\Templates-NEW-NMP and Bureau\ident-small_4_onscreen_png.png"/>
          <p:cNvPicPr>
            <a:picLocks noChangeAspect="1" noChangeArrowheads="1"/>
          </p:cNvPicPr>
          <p:nvPr userDrawn="1"/>
        </p:nvPicPr>
        <p:blipFill>
          <a:blip r:embed="rId13">
            <a:lum bright="100000"/>
            <a:extLst>
              <a:ext uri="{28A0092B-C50C-407E-A947-70E740481C1C}">
                <a14:useLocalDpi xmlns:a14="http://schemas.microsoft.com/office/drawing/2010/main" val="0"/>
              </a:ext>
            </a:extLst>
          </a:blip>
          <a:srcRect/>
          <a:stretch>
            <a:fillRect/>
          </a:stretch>
        </p:blipFill>
        <p:spPr bwMode="black">
          <a:xfrm>
            <a:off x="457200" y="6094413"/>
            <a:ext cx="11430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3"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p:titleStyle>
    <p:body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solidFill>
                <a:srgbClr val="000000"/>
              </a:solidFill>
              <a:latin typeface="Times New Roman" panose="02020603050405020304"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solidFill>
                <a:srgbClr val="000000"/>
              </a:solidFill>
              <a:latin typeface="Times New Roman" panose="02020603050405020304"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536FA94-4950-46C7-A753-68486164393D}" type="slidenum">
              <a:rPr lang="en-US">
                <a:solidFill>
                  <a:srgbClr val="000000"/>
                </a:solidFill>
                <a:latin typeface="Times New Roman" panose="02020603050405020304" pitchFamily="18" charset="0"/>
              </a:rPr>
              <a:pPr>
                <a:defRPr/>
              </a:pPr>
              <a:t>‹#›</a:t>
            </a:fld>
            <a:endParaRPr 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25335445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solidFill>
                <a:srgbClr val="000000"/>
              </a:solidFill>
              <a:latin typeface="Times New Roman" panose="02020603050405020304"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solidFill>
                <a:srgbClr val="000000"/>
              </a:solidFill>
              <a:latin typeface="Times New Roman" panose="02020603050405020304"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536FA94-4950-46C7-A753-68486164393D}" type="slidenum">
              <a:rPr lang="en-US">
                <a:solidFill>
                  <a:srgbClr val="000000"/>
                </a:solidFill>
                <a:latin typeface="Times New Roman" panose="02020603050405020304" pitchFamily="18" charset="0"/>
              </a:rPr>
              <a:pPr>
                <a:defRPr/>
              </a:pPr>
              <a:t>‹#›</a:t>
            </a:fld>
            <a:endParaRPr 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51013488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52400" y="1981200"/>
            <a:ext cx="4267200" cy="1981200"/>
          </a:xfrm>
        </p:spPr>
        <p:txBody>
          <a:bodyPr/>
          <a:lstStyle/>
          <a:p>
            <a:pPr algn="ctr"/>
            <a:r>
              <a:rPr lang="en-US" altLang="en-US" sz="3200" dirty="0" smtClean="0"/>
              <a:t>Ecotourism: </a:t>
            </a:r>
            <a:br>
              <a:rPr lang="en-US" altLang="en-US" sz="3200" dirty="0" smtClean="0"/>
            </a:br>
            <a:r>
              <a:rPr lang="en-US" altLang="en-US" sz="3200" dirty="0" smtClean="0"/>
              <a:t>models </a:t>
            </a:r>
            <a:r>
              <a:rPr lang="ru-RU" altLang="en-US" sz="3200" dirty="0" smtClean="0"/>
              <a:t/>
            </a:r>
            <a:br>
              <a:rPr lang="ru-RU" altLang="en-US" sz="3200" dirty="0" smtClean="0"/>
            </a:br>
            <a:r>
              <a:rPr lang="en-US" altLang="en-US" sz="3200" dirty="0" smtClean="0"/>
              <a:t>for </a:t>
            </a:r>
            <a:r>
              <a:rPr lang="en-US" altLang="en-US" sz="3200" dirty="0" smtClean="0"/>
              <a:t>effective implementation </a:t>
            </a:r>
          </a:p>
        </p:txBody>
      </p:sp>
      <p:sp>
        <p:nvSpPr>
          <p:cNvPr id="4099" name="Rectangle 3"/>
          <p:cNvSpPr>
            <a:spLocks noGrp="1" noChangeArrowheads="1"/>
          </p:cNvSpPr>
          <p:nvPr>
            <p:ph type="subTitle" idx="1"/>
          </p:nvPr>
        </p:nvSpPr>
        <p:spPr>
          <a:xfrm>
            <a:off x="76200" y="4953000"/>
            <a:ext cx="4114800" cy="685800"/>
          </a:xfrm>
        </p:spPr>
        <p:txBody>
          <a:bodyPr/>
          <a:lstStyle/>
          <a:p>
            <a:pPr algn="ctr"/>
            <a:r>
              <a:rPr lang="en-US" altLang="en-US" dirty="0" smtClean="0"/>
              <a:t>TODD KATZNER</a:t>
            </a:r>
          </a:p>
        </p:txBody>
      </p:sp>
      <p:sp>
        <p:nvSpPr>
          <p:cNvPr id="4" name="Rectangle 2"/>
          <p:cNvSpPr txBox="1">
            <a:spLocks noChangeArrowheads="1"/>
          </p:cNvSpPr>
          <p:nvPr/>
        </p:nvSpPr>
        <p:spPr bwMode="auto">
          <a:xfrm>
            <a:off x="4495800" y="1981200"/>
            <a:ext cx="46482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44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pPr algn="ctr"/>
            <a:r>
              <a:rPr lang="ru-RU" altLang="en-US" sz="3200" dirty="0" smtClean="0"/>
              <a:t>Экотуризм</a:t>
            </a:r>
            <a:r>
              <a:rPr lang="ru-RU" altLang="en-US" sz="3200" dirty="0"/>
              <a:t>: </a:t>
            </a:r>
            <a:endParaRPr lang="en-US" altLang="en-US" sz="3200" dirty="0" smtClean="0"/>
          </a:p>
          <a:p>
            <a:pPr algn="ctr"/>
            <a:r>
              <a:rPr lang="ru-RU" altLang="en-US" sz="3200" dirty="0" smtClean="0"/>
              <a:t>модели </a:t>
            </a:r>
            <a:r>
              <a:rPr lang="ru-RU" altLang="en-US" sz="3200" dirty="0" smtClean="0"/>
              <a:t>эффективного внедрения</a:t>
            </a:r>
            <a:endParaRPr lang="en-US" altLang="en-US" sz="3200" dirty="0" smtClean="0"/>
          </a:p>
        </p:txBody>
      </p:sp>
      <p:sp>
        <p:nvSpPr>
          <p:cNvPr id="5" name="Rectangle 3"/>
          <p:cNvSpPr txBox="1">
            <a:spLocks noChangeArrowheads="1"/>
          </p:cNvSpPr>
          <p:nvPr/>
        </p:nvSpPr>
        <p:spPr bwMode="auto">
          <a:xfrm>
            <a:off x="4800600" y="4981575"/>
            <a:ext cx="4114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0" indent="0" algn="l" rtl="0" eaLnBrk="0" fontAlgn="base" hangingPunct="0">
              <a:spcBef>
                <a:spcPct val="20000"/>
              </a:spcBef>
              <a:spcAft>
                <a:spcPct val="0"/>
              </a:spcAft>
              <a:buClr>
                <a:srgbClr val="FFFF99"/>
              </a:buClr>
              <a:buSzPct val="125000"/>
              <a:buFont typeface="Wingdings" panose="05000000000000000000" pitchFamily="2" charset="2"/>
              <a:buNone/>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az-Cyrl-AZ" altLang="en-US" dirty="0" smtClean="0">
                <a:solidFill>
                  <a:srgbClr val="FFFFFF"/>
                </a:solidFill>
              </a:rPr>
              <a:t>ТОДД КАЦНЕР</a:t>
            </a:r>
            <a:endParaRPr lang="en-US" altLang="en-US" dirty="0" smtClean="0">
              <a:solidFill>
                <a:srgbClr val="FFFFFF"/>
              </a:solidFill>
            </a:endParaRPr>
          </a:p>
        </p:txBody>
      </p:sp>
    </p:spTree>
    <p:extLst>
      <p:ext uri="{BB962C8B-B14F-4D97-AF65-F5344CB8AC3E}">
        <p14:creationId xmlns:p14="http://schemas.microsoft.com/office/powerpoint/2010/main" val="15643798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381000"/>
            <a:ext cx="4038600" cy="1143000"/>
          </a:xfrm>
        </p:spPr>
        <p:txBody>
          <a:bodyPr/>
          <a:lstStyle/>
          <a:p>
            <a:r>
              <a:rPr lang="en-US" altLang="en-US" dirty="0" smtClean="0"/>
              <a:t>What is ecotourism?</a:t>
            </a:r>
          </a:p>
        </p:txBody>
      </p:sp>
      <p:sp>
        <p:nvSpPr>
          <p:cNvPr id="5123" name="Rectangle 3"/>
          <p:cNvSpPr>
            <a:spLocks noGrp="1" noChangeArrowheads="1"/>
          </p:cNvSpPr>
          <p:nvPr>
            <p:ph type="body" idx="1"/>
          </p:nvPr>
        </p:nvSpPr>
        <p:spPr>
          <a:xfrm>
            <a:off x="114300" y="1752600"/>
            <a:ext cx="4076700" cy="2362200"/>
          </a:xfrm>
        </p:spPr>
        <p:txBody>
          <a:bodyPr/>
          <a:lstStyle/>
          <a:p>
            <a:pPr>
              <a:spcBef>
                <a:spcPct val="0"/>
              </a:spcBef>
            </a:pPr>
            <a:r>
              <a:rPr lang="en-US" altLang="en-US" sz="2600" b="0" dirty="0" smtClean="0"/>
              <a:t>beyond nature-based tourism</a:t>
            </a:r>
          </a:p>
          <a:p>
            <a:pPr>
              <a:spcBef>
                <a:spcPct val="0"/>
              </a:spcBef>
            </a:pPr>
            <a:r>
              <a:rPr lang="en-US" altLang="en-US" sz="2600" b="0" dirty="0" smtClean="0"/>
              <a:t>modern ecotourism provides incentives to conserve biodiversity </a:t>
            </a:r>
          </a:p>
          <a:p>
            <a:pPr>
              <a:spcBef>
                <a:spcPct val="0"/>
              </a:spcBef>
            </a:pPr>
            <a:r>
              <a:rPr lang="en-US" altLang="en-US" sz="2600" b="0" dirty="0" smtClean="0"/>
              <a:t>to tour guides, land owners, land managers</a:t>
            </a:r>
          </a:p>
          <a:p>
            <a:pPr>
              <a:spcBef>
                <a:spcPct val="0"/>
              </a:spcBef>
            </a:pPr>
            <a:r>
              <a:rPr lang="en-US" altLang="en-US" sz="2600" b="0" dirty="0" smtClean="0"/>
              <a:t>requires local investment &amp; local return </a:t>
            </a:r>
          </a:p>
        </p:txBody>
      </p:sp>
      <p:sp>
        <p:nvSpPr>
          <p:cNvPr id="5" name="Rectangle 2"/>
          <p:cNvSpPr txBox="1">
            <a:spLocks noChangeArrowheads="1"/>
          </p:cNvSpPr>
          <p:nvPr/>
        </p:nvSpPr>
        <p:spPr bwMode="auto">
          <a:xfrm>
            <a:off x="4572000" y="381000"/>
            <a:ext cx="4191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a:t>Что такое экотуризм?</a:t>
            </a:r>
            <a:endParaRPr lang="en-US" altLang="en-US" dirty="0" smtClean="0"/>
          </a:p>
        </p:txBody>
      </p:sp>
      <p:sp>
        <p:nvSpPr>
          <p:cNvPr id="8" name="Rectangle 3"/>
          <p:cNvSpPr txBox="1">
            <a:spLocks noChangeArrowheads="1"/>
          </p:cNvSpPr>
          <p:nvPr/>
        </p:nvSpPr>
        <p:spPr bwMode="auto">
          <a:xfrm>
            <a:off x="4267200" y="1752600"/>
            <a:ext cx="47244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ru-RU" altLang="en-US" sz="2600" b="0" dirty="0" smtClean="0"/>
              <a:t>больше, чем просто туризм;</a:t>
            </a:r>
            <a:endParaRPr lang="en-US" altLang="en-US" sz="2600" b="0" dirty="0" smtClean="0"/>
          </a:p>
          <a:p>
            <a:pPr>
              <a:spcBef>
                <a:spcPct val="0"/>
              </a:spcBef>
            </a:pPr>
            <a:r>
              <a:rPr lang="ru-RU" altLang="en-US" sz="2600" b="0" dirty="0" smtClean="0"/>
              <a:t>современный экотуризм стимулирует усилия по сохранению </a:t>
            </a:r>
            <a:r>
              <a:rPr lang="ru-RU" altLang="en-US" sz="2600" b="0" dirty="0" err="1" smtClean="0"/>
              <a:t>биоразно-образия</a:t>
            </a:r>
            <a:r>
              <a:rPr lang="en-US" altLang="en-US" sz="2600" b="0" dirty="0" smtClean="0"/>
              <a:t> </a:t>
            </a:r>
            <a:r>
              <a:rPr lang="ru-RU" altLang="en-US" sz="2600" b="0" dirty="0" smtClean="0"/>
              <a:t>со стороны</a:t>
            </a:r>
            <a:endParaRPr lang="en-US" altLang="en-US" sz="2600" b="0" dirty="0" smtClean="0"/>
          </a:p>
          <a:p>
            <a:pPr>
              <a:spcBef>
                <a:spcPct val="0"/>
              </a:spcBef>
            </a:pPr>
            <a:r>
              <a:rPr lang="ru-RU" altLang="en-US" sz="2600" b="0" dirty="0" smtClean="0"/>
              <a:t>гидов, землевладельцев и управляющих земельными участками;</a:t>
            </a:r>
            <a:endParaRPr lang="en-US" altLang="en-US" sz="2600" b="0" dirty="0" smtClean="0"/>
          </a:p>
          <a:p>
            <a:pPr>
              <a:spcBef>
                <a:spcPct val="0"/>
              </a:spcBef>
            </a:pPr>
            <a:r>
              <a:rPr lang="ru-RU" altLang="en-US" sz="2600" b="0" dirty="0" smtClean="0"/>
              <a:t>требует инвестиций и распределения прибыли на местном уровне.</a:t>
            </a:r>
            <a:endParaRPr lang="en-US" altLang="en-US" sz="2600" b="0" dirty="0" smtClean="0"/>
          </a:p>
        </p:txBody>
      </p:sp>
    </p:spTree>
    <p:extLst>
      <p:ext uri="{BB962C8B-B14F-4D97-AF65-F5344CB8AC3E}">
        <p14:creationId xmlns:p14="http://schemas.microsoft.com/office/powerpoint/2010/main" val="5931138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457200"/>
            <a:ext cx="4038600" cy="1143000"/>
          </a:xfrm>
        </p:spPr>
        <p:txBody>
          <a:bodyPr/>
          <a:lstStyle/>
          <a:p>
            <a:r>
              <a:rPr lang="en-US" altLang="en-US" dirty="0"/>
              <a:t>B</a:t>
            </a:r>
            <a:r>
              <a:rPr lang="en-US" altLang="en-US" dirty="0" smtClean="0"/>
              <a:t>enefits of ecotourism?</a:t>
            </a:r>
          </a:p>
        </p:txBody>
      </p:sp>
      <p:sp>
        <p:nvSpPr>
          <p:cNvPr id="5123" name="Rectangle 3"/>
          <p:cNvSpPr>
            <a:spLocks noGrp="1" noChangeArrowheads="1"/>
          </p:cNvSpPr>
          <p:nvPr>
            <p:ph type="body" idx="1"/>
          </p:nvPr>
        </p:nvSpPr>
        <p:spPr>
          <a:xfrm>
            <a:off x="114300" y="1905000"/>
            <a:ext cx="4572000" cy="2362200"/>
          </a:xfrm>
        </p:spPr>
        <p:txBody>
          <a:bodyPr/>
          <a:lstStyle/>
          <a:p>
            <a:pPr>
              <a:spcBef>
                <a:spcPct val="0"/>
              </a:spcBef>
            </a:pPr>
            <a:r>
              <a:rPr lang="en-US" altLang="en-US" b="0" dirty="0" smtClean="0"/>
              <a:t>provide employment</a:t>
            </a:r>
          </a:p>
          <a:p>
            <a:pPr>
              <a:spcBef>
                <a:spcPct val="0"/>
              </a:spcBef>
            </a:pPr>
            <a:r>
              <a:rPr lang="en-US" altLang="en-US" b="0" dirty="0" smtClean="0"/>
              <a:t>provide income</a:t>
            </a:r>
          </a:p>
          <a:p>
            <a:pPr>
              <a:spcBef>
                <a:spcPct val="0"/>
              </a:spcBef>
            </a:pPr>
            <a:r>
              <a:rPr lang="en-US" altLang="en-US" b="0" dirty="0" smtClean="0"/>
              <a:t>pays for itself</a:t>
            </a:r>
          </a:p>
          <a:p>
            <a:pPr>
              <a:spcBef>
                <a:spcPct val="0"/>
              </a:spcBef>
            </a:pPr>
            <a:r>
              <a:rPr lang="en-US" altLang="en-US" b="0" dirty="0" smtClean="0"/>
              <a:t>incentivizes conservation of biodiversity, protection of landscapes and wildlife, and effective governance</a:t>
            </a:r>
          </a:p>
          <a:p>
            <a:pPr marL="0" indent="0">
              <a:spcBef>
                <a:spcPct val="0"/>
              </a:spcBef>
              <a:buNone/>
            </a:pPr>
            <a:endParaRPr lang="en-US" altLang="en-US" b="0" dirty="0" smtClean="0"/>
          </a:p>
        </p:txBody>
      </p:sp>
      <p:sp>
        <p:nvSpPr>
          <p:cNvPr id="4" name="Rectangle 2"/>
          <p:cNvSpPr txBox="1">
            <a:spLocks noChangeArrowheads="1"/>
          </p:cNvSpPr>
          <p:nvPr/>
        </p:nvSpPr>
        <p:spPr bwMode="auto">
          <a:xfrm>
            <a:off x="4923971" y="457200"/>
            <a:ext cx="403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smtClean="0"/>
              <a:t>Выгоды от  экотуризма</a:t>
            </a:r>
            <a:r>
              <a:rPr lang="en-US" altLang="en-US" dirty="0" smtClean="0"/>
              <a:t>?</a:t>
            </a:r>
            <a:endParaRPr lang="en-US" altLang="en-US" dirty="0" smtClean="0"/>
          </a:p>
        </p:txBody>
      </p:sp>
      <p:sp>
        <p:nvSpPr>
          <p:cNvPr id="5" name="Rectangle 3"/>
          <p:cNvSpPr txBox="1">
            <a:spLocks noChangeArrowheads="1"/>
          </p:cNvSpPr>
          <p:nvPr/>
        </p:nvSpPr>
        <p:spPr bwMode="auto">
          <a:xfrm>
            <a:off x="4657271" y="1905000"/>
            <a:ext cx="45720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ru-RU" altLang="en-US" b="0" dirty="0"/>
              <a:t>р</a:t>
            </a:r>
            <a:r>
              <a:rPr lang="ru-RU" altLang="en-US" b="0" dirty="0" smtClean="0"/>
              <a:t>абочие места;</a:t>
            </a:r>
            <a:endParaRPr lang="en-US" altLang="en-US" b="0" dirty="0" smtClean="0"/>
          </a:p>
          <a:p>
            <a:pPr>
              <a:spcBef>
                <a:spcPct val="0"/>
              </a:spcBef>
            </a:pPr>
            <a:r>
              <a:rPr lang="ru-RU" altLang="en-US" b="0" dirty="0" smtClean="0"/>
              <a:t>прибыль;</a:t>
            </a:r>
            <a:endParaRPr lang="en-US" altLang="en-US" b="0" dirty="0" smtClean="0"/>
          </a:p>
          <a:p>
            <a:pPr>
              <a:spcBef>
                <a:spcPct val="0"/>
              </a:spcBef>
            </a:pPr>
            <a:r>
              <a:rPr lang="ru-RU" altLang="en-US" b="0" dirty="0" smtClean="0"/>
              <a:t>самоокупаемость;</a:t>
            </a:r>
            <a:endParaRPr lang="en-US" altLang="en-US" b="0" dirty="0" smtClean="0"/>
          </a:p>
          <a:p>
            <a:pPr>
              <a:spcBef>
                <a:spcPct val="0"/>
              </a:spcBef>
            </a:pPr>
            <a:r>
              <a:rPr lang="ru-RU" altLang="en-US" b="0" dirty="0" smtClean="0"/>
              <a:t>стимулирование </a:t>
            </a:r>
            <a:r>
              <a:rPr lang="ru-RU" altLang="en-US" b="0" dirty="0" err="1" smtClean="0"/>
              <a:t>сохра</a:t>
            </a:r>
            <a:r>
              <a:rPr lang="ru-RU" altLang="en-US" b="0" dirty="0" smtClean="0"/>
              <a:t>-нения </a:t>
            </a:r>
            <a:r>
              <a:rPr lang="ru-RU" altLang="en-US" b="0" dirty="0" err="1" smtClean="0"/>
              <a:t>биоразнообра-зия</a:t>
            </a:r>
            <a:r>
              <a:rPr lang="ru-RU" altLang="en-US" b="0" dirty="0" smtClean="0"/>
              <a:t>, охраны </a:t>
            </a:r>
            <a:r>
              <a:rPr lang="ru-RU" altLang="en-US" b="0" dirty="0" err="1" smtClean="0"/>
              <a:t>ландшаф</a:t>
            </a:r>
            <a:r>
              <a:rPr lang="ru-RU" altLang="en-US" b="0" dirty="0" smtClean="0"/>
              <a:t>-та и дикой природы</a:t>
            </a:r>
            <a:r>
              <a:rPr lang="en-US" altLang="en-US" b="0" dirty="0" smtClean="0"/>
              <a:t>, </a:t>
            </a:r>
            <a:r>
              <a:rPr lang="ru-RU" altLang="en-US" b="0" dirty="0" smtClean="0"/>
              <a:t>а также эффективного управления природ-</a:t>
            </a:r>
            <a:r>
              <a:rPr lang="ru-RU" altLang="en-US" b="0" dirty="0" err="1" smtClean="0"/>
              <a:t>ными</a:t>
            </a:r>
            <a:r>
              <a:rPr lang="ru-RU" altLang="en-US" b="0" dirty="0" smtClean="0"/>
              <a:t> ресурсами.</a:t>
            </a:r>
            <a:endParaRPr lang="en-US" altLang="en-US" b="0" dirty="0" smtClean="0"/>
          </a:p>
        </p:txBody>
      </p:sp>
    </p:spTree>
    <p:extLst>
      <p:ext uri="{BB962C8B-B14F-4D97-AF65-F5344CB8AC3E}">
        <p14:creationId xmlns:p14="http://schemas.microsoft.com/office/powerpoint/2010/main" val="2610986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3400" y="381000"/>
            <a:ext cx="4038600" cy="1143000"/>
          </a:xfrm>
        </p:spPr>
        <p:txBody>
          <a:bodyPr/>
          <a:lstStyle/>
          <a:p>
            <a:r>
              <a:rPr lang="en-US" altLang="en-US" dirty="0" smtClean="0"/>
              <a:t>Does it really work?</a:t>
            </a:r>
          </a:p>
        </p:txBody>
      </p:sp>
      <p:sp>
        <p:nvSpPr>
          <p:cNvPr id="5123" name="Rectangle 3"/>
          <p:cNvSpPr>
            <a:spLocks noGrp="1" noChangeArrowheads="1"/>
          </p:cNvSpPr>
          <p:nvPr>
            <p:ph type="body" idx="1"/>
          </p:nvPr>
        </p:nvSpPr>
        <p:spPr>
          <a:xfrm>
            <a:off x="266700" y="1676400"/>
            <a:ext cx="4152900" cy="2362200"/>
          </a:xfrm>
        </p:spPr>
        <p:txBody>
          <a:bodyPr/>
          <a:lstStyle/>
          <a:p>
            <a:pPr>
              <a:spcBef>
                <a:spcPct val="0"/>
              </a:spcBef>
            </a:pPr>
            <a:r>
              <a:rPr lang="en-US" altLang="en-US" b="0" dirty="0" smtClean="0"/>
              <a:t>employment?</a:t>
            </a:r>
          </a:p>
          <a:p>
            <a:pPr>
              <a:spcBef>
                <a:spcPct val="0"/>
              </a:spcBef>
            </a:pPr>
            <a:r>
              <a:rPr lang="en-US" altLang="en-US" b="0" dirty="0" smtClean="0"/>
              <a:t>income?</a:t>
            </a:r>
          </a:p>
          <a:p>
            <a:pPr lvl="1">
              <a:spcBef>
                <a:spcPct val="0"/>
              </a:spcBef>
            </a:pPr>
            <a:r>
              <a:rPr lang="en-US" altLang="en-US" b="0" dirty="0" smtClean="0"/>
              <a:t>very few people employed</a:t>
            </a:r>
          </a:p>
          <a:p>
            <a:pPr lvl="1">
              <a:spcBef>
                <a:spcPct val="0"/>
              </a:spcBef>
            </a:pPr>
            <a:r>
              <a:rPr lang="en-US" altLang="en-US" b="0" dirty="0" smtClean="0"/>
              <a:t>very local in scale – impacts rarely </a:t>
            </a:r>
            <a:r>
              <a:rPr lang="en-US" altLang="en-US" b="0" dirty="0" smtClean="0"/>
              <a:t>regional</a:t>
            </a:r>
            <a:endParaRPr lang="ru-RU" altLang="en-US" b="0" dirty="0" smtClean="0"/>
          </a:p>
          <a:p>
            <a:pPr marL="457200" lvl="1" indent="0">
              <a:spcBef>
                <a:spcPct val="0"/>
              </a:spcBef>
              <a:buNone/>
            </a:pPr>
            <a:endParaRPr lang="en-US" altLang="en-US" b="0" dirty="0" smtClean="0"/>
          </a:p>
          <a:p>
            <a:pPr lvl="1">
              <a:spcBef>
                <a:spcPct val="0"/>
              </a:spcBef>
            </a:pPr>
            <a:r>
              <a:rPr lang="en-US" altLang="en-US" b="0" dirty="0" smtClean="0"/>
              <a:t>income often small</a:t>
            </a:r>
          </a:p>
          <a:p>
            <a:pPr lvl="1">
              <a:spcBef>
                <a:spcPct val="0"/>
              </a:spcBef>
            </a:pPr>
            <a:r>
              <a:rPr lang="en-US" altLang="en-US" b="0" dirty="0" smtClean="0"/>
              <a:t>large incomes not local</a:t>
            </a:r>
          </a:p>
          <a:p>
            <a:pPr lvl="1">
              <a:spcBef>
                <a:spcPct val="0"/>
              </a:spcBef>
            </a:pPr>
            <a:r>
              <a:rPr lang="en-US" altLang="en-US" b="0" dirty="0" smtClean="0"/>
              <a:t>does not replace other jobs (farming, industry)</a:t>
            </a:r>
          </a:p>
          <a:p>
            <a:pPr>
              <a:spcBef>
                <a:spcPct val="0"/>
              </a:spcBef>
            </a:pPr>
            <a:endParaRPr lang="en-US" altLang="en-US" b="0" dirty="0" smtClean="0"/>
          </a:p>
          <a:p>
            <a:pPr marL="0" indent="0">
              <a:spcBef>
                <a:spcPct val="0"/>
              </a:spcBef>
              <a:buNone/>
            </a:pPr>
            <a:endParaRPr lang="en-US" altLang="en-US" b="0" dirty="0" smtClean="0"/>
          </a:p>
        </p:txBody>
      </p:sp>
      <p:sp>
        <p:nvSpPr>
          <p:cNvPr id="4" name="Rectangle 2"/>
          <p:cNvSpPr txBox="1">
            <a:spLocks noChangeArrowheads="1"/>
          </p:cNvSpPr>
          <p:nvPr/>
        </p:nvSpPr>
        <p:spPr bwMode="auto">
          <a:xfrm>
            <a:off x="4838700" y="381000"/>
            <a:ext cx="403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smtClean="0"/>
              <a:t>Реально ли это работает</a:t>
            </a:r>
            <a:r>
              <a:rPr lang="en-US" altLang="en-US" dirty="0" smtClean="0"/>
              <a:t>?</a:t>
            </a:r>
            <a:endParaRPr lang="en-US" altLang="en-US" dirty="0" smtClean="0"/>
          </a:p>
        </p:txBody>
      </p:sp>
      <p:sp>
        <p:nvSpPr>
          <p:cNvPr id="5" name="Rectangle 3"/>
          <p:cNvSpPr txBox="1">
            <a:spLocks noChangeArrowheads="1"/>
          </p:cNvSpPr>
          <p:nvPr/>
        </p:nvSpPr>
        <p:spPr bwMode="auto">
          <a:xfrm>
            <a:off x="4572000" y="1676400"/>
            <a:ext cx="45720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ru-RU" altLang="en-US" b="0" dirty="0"/>
              <a:t>рабочие места</a:t>
            </a:r>
            <a:r>
              <a:rPr lang="en-US" altLang="en-US" b="0" dirty="0" smtClean="0"/>
              <a:t>?</a:t>
            </a:r>
          </a:p>
          <a:p>
            <a:pPr>
              <a:spcBef>
                <a:spcPct val="0"/>
              </a:spcBef>
            </a:pPr>
            <a:r>
              <a:rPr lang="ru-RU" altLang="en-US" b="0" dirty="0"/>
              <a:t>прибыль</a:t>
            </a:r>
            <a:r>
              <a:rPr lang="en-US" altLang="en-US" b="0" dirty="0" smtClean="0"/>
              <a:t>?</a:t>
            </a:r>
          </a:p>
          <a:p>
            <a:pPr lvl="1">
              <a:spcBef>
                <a:spcPct val="0"/>
              </a:spcBef>
            </a:pPr>
            <a:r>
              <a:rPr lang="ru-RU" altLang="en-US" b="0" dirty="0" smtClean="0"/>
              <a:t>малое кол-во занятых;</a:t>
            </a:r>
            <a:endParaRPr lang="en-US" altLang="en-US" b="0" dirty="0" smtClean="0"/>
          </a:p>
          <a:p>
            <a:pPr lvl="1">
              <a:spcBef>
                <a:spcPct val="0"/>
              </a:spcBef>
            </a:pPr>
            <a:r>
              <a:rPr lang="ru-RU" altLang="en-US" b="0" dirty="0" smtClean="0"/>
              <a:t>местный масштаб</a:t>
            </a:r>
            <a:r>
              <a:rPr lang="en-US" altLang="en-US" b="0" dirty="0" smtClean="0"/>
              <a:t> – </a:t>
            </a:r>
            <a:r>
              <a:rPr lang="ru-RU" altLang="en-US" b="0" dirty="0" smtClean="0"/>
              <a:t>редкий положительный эффект на более высоком уровне;</a:t>
            </a:r>
            <a:endParaRPr lang="en-US" altLang="en-US" b="0" dirty="0" smtClean="0"/>
          </a:p>
          <a:p>
            <a:pPr lvl="1">
              <a:spcBef>
                <a:spcPct val="0"/>
              </a:spcBef>
            </a:pPr>
            <a:r>
              <a:rPr lang="ru-RU" altLang="en-US" b="0" dirty="0"/>
              <a:t>н</a:t>
            </a:r>
            <a:r>
              <a:rPr lang="ru-RU" altLang="en-US" b="0" dirty="0" smtClean="0"/>
              <a:t>изкая прибыльность;</a:t>
            </a:r>
            <a:endParaRPr lang="en-US" altLang="en-US" b="0" dirty="0" smtClean="0"/>
          </a:p>
          <a:p>
            <a:pPr lvl="1">
              <a:spcBef>
                <a:spcPct val="0"/>
              </a:spcBef>
            </a:pPr>
            <a:r>
              <a:rPr lang="ru-RU" altLang="en-US" b="0" dirty="0" smtClean="0"/>
              <a:t>высокая прибыль – неместный уровень;</a:t>
            </a:r>
            <a:endParaRPr lang="en-US" altLang="en-US" b="0" dirty="0" smtClean="0"/>
          </a:p>
          <a:p>
            <a:pPr lvl="1">
              <a:spcBef>
                <a:spcPct val="0"/>
              </a:spcBef>
            </a:pPr>
            <a:r>
              <a:rPr lang="ru-RU" altLang="en-US" b="0" dirty="0" smtClean="0"/>
              <a:t>не замещает собой другую занятость </a:t>
            </a:r>
            <a:r>
              <a:rPr lang="en-US" altLang="en-US" b="0" dirty="0" smtClean="0"/>
              <a:t>(</a:t>
            </a:r>
            <a:r>
              <a:rPr lang="ru-RU" altLang="en-US" b="0" dirty="0" smtClean="0"/>
              <a:t>с/х</a:t>
            </a:r>
            <a:r>
              <a:rPr lang="en-US" altLang="en-US" b="0" dirty="0" smtClean="0"/>
              <a:t>, </a:t>
            </a:r>
            <a:r>
              <a:rPr lang="ru-RU" altLang="en-US" b="0" dirty="0" smtClean="0"/>
              <a:t>производство</a:t>
            </a:r>
            <a:r>
              <a:rPr lang="en-US" altLang="en-US" b="0" dirty="0" smtClean="0"/>
              <a:t>)</a:t>
            </a:r>
            <a:r>
              <a:rPr lang="ru-RU" altLang="en-US" b="0" dirty="0" smtClean="0"/>
              <a:t>.</a:t>
            </a:r>
            <a:endParaRPr lang="en-US" altLang="en-US" b="0" dirty="0" smtClean="0"/>
          </a:p>
          <a:p>
            <a:pPr>
              <a:spcBef>
                <a:spcPct val="0"/>
              </a:spcBef>
            </a:pPr>
            <a:endParaRPr lang="en-US" altLang="en-US" b="0" dirty="0" smtClean="0"/>
          </a:p>
          <a:p>
            <a:pPr marL="0" indent="0">
              <a:spcBef>
                <a:spcPct val="0"/>
              </a:spcBef>
              <a:buFont typeface="Wingdings" panose="05000000000000000000" pitchFamily="2" charset="2"/>
              <a:buNone/>
            </a:pPr>
            <a:endParaRPr lang="en-US" altLang="en-US" b="0" dirty="0" smtClean="0"/>
          </a:p>
        </p:txBody>
      </p:sp>
    </p:spTree>
    <p:extLst>
      <p:ext uri="{BB962C8B-B14F-4D97-AF65-F5344CB8AC3E}">
        <p14:creationId xmlns:p14="http://schemas.microsoft.com/office/powerpoint/2010/main" val="9611930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3400" y="304800"/>
            <a:ext cx="4038600" cy="1143000"/>
          </a:xfrm>
        </p:spPr>
        <p:txBody>
          <a:bodyPr/>
          <a:lstStyle/>
          <a:p>
            <a:r>
              <a:rPr lang="en-US" altLang="en-US" dirty="0" smtClean="0"/>
              <a:t>Does it really work?</a:t>
            </a:r>
          </a:p>
        </p:txBody>
      </p:sp>
      <p:sp>
        <p:nvSpPr>
          <p:cNvPr id="5123" name="Rectangle 3"/>
          <p:cNvSpPr>
            <a:spLocks noGrp="1" noChangeArrowheads="1"/>
          </p:cNvSpPr>
          <p:nvPr>
            <p:ph type="body" idx="1"/>
          </p:nvPr>
        </p:nvSpPr>
        <p:spPr>
          <a:xfrm>
            <a:off x="152400" y="1600200"/>
            <a:ext cx="4419600" cy="2362200"/>
          </a:xfrm>
        </p:spPr>
        <p:txBody>
          <a:bodyPr/>
          <a:lstStyle/>
          <a:p>
            <a:pPr>
              <a:spcBef>
                <a:spcPct val="0"/>
              </a:spcBef>
            </a:pPr>
            <a:r>
              <a:rPr lang="en-US" altLang="en-US" b="0" dirty="0" smtClean="0"/>
              <a:t>pay for itself?</a:t>
            </a:r>
          </a:p>
          <a:p>
            <a:pPr lvl="1">
              <a:spcBef>
                <a:spcPct val="0"/>
              </a:spcBef>
            </a:pPr>
            <a:r>
              <a:rPr lang="en-US" altLang="en-US" b="0" dirty="0" smtClean="0"/>
              <a:t>requires advance investment from outside</a:t>
            </a:r>
          </a:p>
          <a:p>
            <a:pPr lvl="1">
              <a:spcBef>
                <a:spcPct val="0"/>
              </a:spcBef>
            </a:pPr>
            <a:r>
              <a:rPr lang="en-US" altLang="en-US" b="0" dirty="0" smtClean="0"/>
              <a:t>competitive – few tourism providers make </a:t>
            </a:r>
            <a:r>
              <a:rPr lang="en-US" altLang="en-US" b="0" dirty="0" smtClean="0"/>
              <a:t>money</a:t>
            </a:r>
            <a:endParaRPr lang="ru-RU" altLang="en-US" b="0" dirty="0" smtClean="0"/>
          </a:p>
          <a:p>
            <a:pPr marL="457200" lvl="1" indent="0">
              <a:spcBef>
                <a:spcPct val="0"/>
              </a:spcBef>
              <a:buNone/>
            </a:pPr>
            <a:endParaRPr lang="en-US" altLang="en-US" b="0" dirty="0" smtClean="0"/>
          </a:p>
          <a:p>
            <a:pPr lvl="1">
              <a:spcBef>
                <a:spcPct val="0"/>
              </a:spcBef>
            </a:pPr>
            <a:r>
              <a:rPr lang="en-US" altLang="en-US" b="0" dirty="0" smtClean="0"/>
              <a:t>increases dependence on outside entity</a:t>
            </a:r>
          </a:p>
          <a:p>
            <a:pPr lvl="1">
              <a:spcBef>
                <a:spcPct val="0"/>
              </a:spcBef>
            </a:pPr>
            <a:r>
              <a:rPr lang="en-US" altLang="en-US" b="0" dirty="0" smtClean="0"/>
              <a:t>highly dependent on currency exchange rate (foreign tourism)</a:t>
            </a:r>
          </a:p>
          <a:p>
            <a:pPr>
              <a:spcBef>
                <a:spcPct val="0"/>
              </a:spcBef>
            </a:pPr>
            <a:endParaRPr lang="en-US" altLang="en-US" b="0" dirty="0" smtClean="0"/>
          </a:p>
          <a:p>
            <a:pPr marL="0" indent="0">
              <a:spcBef>
                <a:spcPct val="0"/>
              </a:spcBef>
              <a:buNone/>
            </a:pPr>
            <a:endParaRPr lang="en-US" altLang="en-US" b="0" dirty="0" smtClean="0"/>
          </a:p>
        </p:txBody>
      </p:sp>
      <p:sp>
        <p:nvSpPr>
          <p:cNvPr id="4" name="Rectangle 2"/>
          <p:cNvSpPr txBox="1">
            <a:spLocks noChangeArrowheads="1"/>
          </p:cNvSpPr>
          <p:nvPr/>
        </p:nvSpPr>
        <p:spPr bwMode="auto">
          <a:xfrm>
            <a:off x="4724400" y="304800"/>
            <a:ext cx="403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a:t>Реально ли это работает</a:t>
            </a:r>
            <a:r>
              <a:rPr lang="en-US" altLang="en-US" dirty="0"/>
              <a:t>?</a:t>
            </a:r>
          </a:p>
        </p:txBody>
      </p:sp>
      <p:sp>
        <p:nvSpPr>
          <p:cNvPr id="5" name="Rectangle 3"/>
          <p:cNvSpPr txBox="1">
            <a:spLocks noChangeArrowheads="1"/>
          </p:cNvSpPr>
          <p:nvPr/>
        </p:nvSpPr>
        <p:spPr bwMode="auto">
          <a:xfrm>
            <a:off x="4419601" y="1600200"/>
            <a:ext cx="45720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ru-RU" altLang="en-US" b="0" dirty="0" smtClean="0"/>
              <a:t>самоокупаемость</a:t>
            </a:r>
            <a:r>
              <a:rPr lang="en-US" altLang="en-US" b="0" dirty="0" smtClean="0"/>
              <a:t>?</a:t>
            </a:r>
          </a:p>
          <a:p>
            <a:pPr lvl="1">
              <a:spcBef>
                <a:spcPct val="0"/>
              </a:spcBef>
            </a:pPr>
            <a:r>
              <a:rPr lang="ru-RU" altLang="en-US" b="0" dirty="0" smtClean="0"/>
              <a:t>требуются долгосрочные внешние инвестиции;</a:t>
            </a:r>
            <a:endParaRPr lang="en-US" altLang="en-US" b="0" dirty="0" smtClean="0"/>
          </a:p>
          <a:p>
            <a:pPr lvl="1">
              <a:spcBef>
                <a:spcPct val="0"/>
              </a:spcBef>
            </a:pPr>
            <a:r>
              <a:rPr lang="ru-RU" altLang="en-US" b="0" dirty="0" smtClean="0"/>
              <a:t>конкуренция</a:t>
            </a:r>
            <a:r>
              <a:rPr lang="en-US" altLang="en-US" b="0" dirty="0" smtClean="0"/>
              <a:t> – </a:t>
            </a:r>
            <a:r>
              <a:rPr lang="ru-RU" altLang="en-US" b="0" dirty="0" smtClean="0"/>
              <a:t>не многим туроператорам удается на этом заработать;</a:t>
            </a:r>
            <a:endParaRPr lang="en-US" altLang="en-US" b="0" dirty="0" smtClean="0"/>
          </a:p>
          <a:p>
            <a:pPr lvl="1">
              <a:spcBef>
                <a:spcPct val="0"/>
              </a:spcBef>
            </a:pPr>
            <a:r>
              <a:rPr lang="ru-RU" altLang="en-US" b="0" dirty="0" smtClean="0"/>
              <a:t>высокая зависимость от внешних условий;</a:t>
            </a:r>
            <a:endParaRPr lang="en-US" altLang="en-US" b="0" dirty="0" smtClean="0"/>
          </a:p>
          <a:p>
            <a:pPr lvl="1">
              <a:spcBef>
                <a:spcPct val="0"/>
              </a:spcBef>
            </a:pPr>
            <a:r>
              <a:rPr lang="ru-RU" altLang="en-US" b="0" dirty="0" smtClean="0"/>
              <a:t>высокая зависимость от обменного курса валют</a:t>
            </a:r>
            <a:r>
              <a:rPr lang="en-US" altLang="en-US" b="0" dirty="0" smtClean="0"/>
              <a:t> (</a:t>
            </a:r>
            <a:r>
              <a:rPr lang="ru-RU" altLang="en-US" b="0" dirty="0" smtClean="0"/>
              <a:t>иностранные туристы</a:t>
            </a:r>
            <a:r>
              <a:rPr lang="en-US" altLang="en-US" b="0" dirty="0" smtClean="0"/>
              <a:t>)</a:t>
            </a:r>
            <a:r>
              <a:rPr lang="ru-RU" altLang="en-US" b="0" dirty="0" smtClean="0"/>
              <a:t>.</a:t>
            </a:r>
            <a:endParaRPr lang="en-US" altLang="en-US" b="0" dirty="0" smtClean="0"/>
          </a:p>
          <a:p>
            <a:pPr>
              <a:spcBef>
                <a:spcPct val="0"/>
              </a:spcBef>
            </a:pPr>
            <a:endParaRPr lang="en-US" altLang="en-US" b="0" dirty="0" smtClean="0"/>
          </a:p>
          <a:p>
            <a:pPr marL="0" indent="0">
              <a:spcBef>
                <a:spcPct val="0"/>
              </a:spcBef>
              <a:buFont typeface="Wingdings" panose="05000000000000000000" pitchFamily="2" charset="2"/>
              <a:buNone/>
            </a:pPr>
            <a:endParaRPr lang="en-US" altLang="en-US" b="0" dirty="0" smtClean="0"/>
          </a:p>
        </p:txBody>
      </p:sp>
    </p:spTree>
    <p:extLst>
      <p:ext uri="{BB962C8B-B14F-4D97-AF65-F5344CB8AC3E}">
        <p14:creationId xmlns:p14="http://schemas.microsoft.com/office/powerpoint/2010/main" val="24118873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381000"/>
            <a:ext cx="4038600" cy="1143000"/>
          </a:xfrm>
        </p:spPr>
        <p:txBody>
          <a:bodyPr/>
          <a:lstStyle/>
          <a:p>
            <a:r>
              <a:rPr lang="en-US" altLang="en-US" dirty="0" smtClean="0"/>
              <a:t>Does it really work?</a:t>
            </a:r>
          </a:p>
        </p:txBody>
      </p:sp>
      <p:sp>
        <p:nvSpPr>
          <p:cNvPr id="5123" name="Rectangle 3"/>
          <p:cNvSpPr>
            <a:spLocks noGrp="1" noChangeArrowheads="1"/>
          </p:cNvSpPr>
          <p:nvPr>
            <p:ph type="body" idx="1"/>
          </p:nvPr>
        </p:nvSpPr>
        <p:spPr>
          <a:xfrm>
            <a:off x="76200" y="1752600"/>
            <a:ext cx="4457700" cy="2362200"/>
          </a:xfrm>
        </p:spPr>
        <p:txBody>
          <a:bodyPr/>
          <a:lstStyle/>
          <a:p>
            <a:pPr>
              <a:spcBef>
                <a:spcPct val="0"/>
              </a:spcBef>
            </a:pPr>
            <a:r>
              <a:rPr lang="en-US" altLang="en-US" b="0" dirty="0" smtClean="0"/>
              <a:t>incentivize conservation?</a:t>
            </a:r>
          </a:p>
          <a:p>
            <a:pPr lvl="1">
              <a:spcBef>
                <a:spcPct val="0"/>
              </a:spcBef>
            </a:pPr>
            <a:r>
              <a:rPr lang="en-US" altLang="en-US" b="0" dirty="0" smtClean="0"/>
              <a:t>unknown – in some cases it does, in other cases does not</a:t>
            </a:r>
          </a:p>
          <a:p>
            <a:pPr lvl="1">
              <a:spcBef>
                <a:spcPct val="0"/>
              </a:spcBef>
            </a:pPr>
            <a:r>
              <a:rPr lang="en-US" altLang="en-US" b="0" dirty="0" smtClean="0"/>
              <a:t>most cases results in very small change on the ground</a:t>
            </a:r>
          </a:p>
          <a:p>
            <a:pPr lvl="1">
              <a:spcBef>
                <a:spcPct val="0"/>
              </a:spcBef>
            </a:pPr>
            <a:r>
              <a:rPr lang="en-US" altLang="en-US" b="0" dirty="0" smtClean="0"/>
              <a:t>conservation often requires large changes</a:t>
            </a:r>
          </a:p>
          <a:p>
            <a:pPr marL="0" indent="0">
              <a:spcBef>
                <a:spcPct val="0"/>
              </a:spcBef>
              <a:buNone/>
            </a:pPr>
            <a:endParaRPr lang="en-US" altLang="en-US" b="0" dirty="0" smtClean="0"/>
          </a:p>
        </p:txBody>
      </p:sp>
      <p:sp>
        <p:nvSpPr>
          <p:cNvPr id="4" name="Rectangle 2"/>
          <p:cNvSpPr txBox="1">
            <a:spLocks noChangeArrowheads="1"/>
          </p:cNvSpPr>
          <p:nvPr/>
        </p:nvSpPr>
        <p:spPr bwMode="auto">
          <a:xfrm>
            <a:off x="4813300" y="381000"/>
            <a:ext cx="403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a:t>Реально ли это работает</a:t>
            </a:r>
            <a:r>
              <a:rPr lang="en-US" altLang="en-US" dirty="0"/>
              <a:t>?</a:t>
            </a:r>
          </a:p>
        </p:txBody>
      </p:sp>
      <p:sp>
        <p:nvSpPr>
          <p:cNvPr id="5" name="Rectangle 3"/>
          <p:cNvSpPr txBox="1">
            <a:spLocks noChangeArrowheads="1"/>
          </p:cNvSpPr>
          <p:nvPr/>
        </p:nvSpPr>
        <p:spPr bwMode="auto">
          <a:xfrm>
            <a:off x="4457700" y="1752600"/>
            <a:ext cx="45720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ru-RU" altLang="en-US" b="0" dirty="0" smtClean="0"/>
              <a:t>стимулирует охрану природы</a:t>
            </a:r>
            <a:r>
              <a:rPr lang="en-US" altLang="en-US" b="0" dirty="0" smtClean="0"/>
              <a:t>?</a:t>
            </a:r>
          </a:p>
          <a:p>
            <a:pPr lvl="1">
              <a:spcBef>
                <a:spcPct val="0"/>
              </a:spcBef>
            </a:pPr>
            <a:r>
              <a:rPr lang="ru-RU" altLang="en-US" b="0" dirty="0"/>
              <a:t>н</a:t>
            </a:r>
            <a:r>
              <a:rPr lang="ru-RU" altLang="en-US" b="0" dirty="0" smtClean="0"/>
              <a:t>еизвестно </a:t>
            </a:r>
            <a:r>
              <a:rPr lang="en-US" altLang="en-US" b="0" dirty="0" smtClean="0"/>
              <a:t>– </a:t>
            </a:r>
            <a:r>
              <a:rPr lang="ru-RU" altLang="en-US" b="0" dirty="0" smtClean="0"/>
              <a:t>иногда «да», иногда – «нет»;</a:t>
            </a:r>
            <a:endParaRPr lang="en-US" altLang="en-US" b="0" dirty="0" smtClean="0"/>
          </a:p>
          <a:p>
            <a:pPr lvl="1">
              <a:spcBef>
                <a:spcPct val="0"/>
              </a:spcBef>
            </a:pPr>
            <a:r>
              <a:rPr lang="ru-RU" altLang="en-US" b="0" dirty="0" smtClean="0"/>
              <a:t>в большинстве случаев, реальный </a:t>
            </a:r>
            <a:r>
              <a:rPr lang="ru-RU" altLang="en-US" b="0" dirty="0" err="1" smtClean="0"/>
              <a:t>положитель-ный</a:t>
            </a:r>
            <a:r>
              <a:rPr lang="ru-RU" altLang="en-US" b="0" dirty="0" smtClean="0"/>
              <a:t> эффект очень маленький;</a:t>
            </a:r>
            <a:endParaRPr lang="en-US" altLang="en-US" b="0" dirty="0" smtClean="0"/>
          </a:p>
          <a:p>
            <a:pPr lvl="1">
              <a:spcBef>
                <a:spcPct val="0"/>
              </a:spcBef>
            </a:pPr>
            <a:r>
              <a:rPr lang="ru-RU" altLang="en-US" b="0" dirty="0" smtClean="0"/>
              <a:t>охрана природы, как правило, требует больших изменений.</a:t>
            </a:r>
            <a:endParaRPr lang="en-US" altLang="en-US" b="0" dirty="0" smtClean="0"/>
          </a:p>
        </p:txBody>
      </p:sp>
    </p:spTree>
    <p:extLst>
      <p:ext uri="{BB962C8B-B14F-4D97-AF65-F5344CB8AC3E}">
        <p14:creationId xmlns:p14="http://schemas.microsoft.com/office/powerpoint/2010/main" val="26509800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228600"/>
            <a:ext cx="4038600" cy="1143000"/>
          </a:xfrm>
        </p:spPr>
        <p:txBody>
          <a:bodyPr/>
          <a:lstStyle/>
          <a:p>
            <a:r>
              <a:rPr lang="en-US" altLang="en-US" dirty="0" smtClean="0"/>
              <a:t>Keys to success</a:t>
            </a:r>
          </a:p>
        </p:txBody>
      </p:sp>
      <p:sp>
        <p:nvSpPr>
          <p:cNvPr id="5123" name="Rectangle 3"/>
          <p:cNvSpPr>
            <a:spLocks noGrp="1" noChangeArrowheads="1"/>
          </p:cNvSpPr>
          <p:nvPr>
            <p:ph type="body" idx="1"/>
          </p:nvPr>
        </p:nvSpPr>
        <p:spPr>
          <a:xfrm>
            <a:off x="114300" y="1600200"/>
            <a:ext cx="4076700" cy="2362200"/>
          </a:xfrm>
        </p:spPr>
        <p:txBody>
          <a:bodyPr/>
          <a:lstStyle/>
          <a:p>
            <a:pPr>
              <a:spcBef>
                <a:spcPct val="0"/>
              </a:spcBef>
            </a:pPr>
            <a:r>
              <a:rPr lang="en-US" altLang="en-US" sz="2600" b="0" dirty="0" smtClean="0"/>
              <a:t>distribution of economic benefit must be local</a:t>
            </a:r>
          </a:p>
          <a:p>
            <a:pPr marL="0" indent="0">
              <a:spcBef>
                <a:spcPct val="0"/>
              </a:spcBef>
              <a:buNone/>
            </a:pPr>
            <a:endParaRPr lang="ru-RU" altLang="en-US" sz="2600" b="0" dirty="0" smtClean="0"/>
          </a:p>
          <a:p>
            <a:pPr>
              <a:spcBef>
                <a:spcPct val="0"/>
              </a:spcBef>
            </a:pPr>
            <a:r>
              <a:rPr lang="en-US" altLang="en-US" sz="2600" b="0" dirty="0" smtClean="0"/>
              <a:t>local </a:t>
            </a:r>
            <a:r>
              <a:rPr lang="en-US" altLang="en-US" sz="2600" b="0" dirty="0" smtClean="0"/>
              <a:t>people must own or be invested in land</a:t>
            </a:r>
          </a:p>
          <a:p>
            <a:pPr>
              <a:spcBef>
                <a:spcPct val="0"/>
              </a:spcBef>
            </a:pPr>
            <a:endParaRPr lang="en-US" altLang="en-US" sz="2600" b="0" dirty="0" smtClean="0"/>
          </a:p>
          <a:p>
            <a:pPr>
              <a:spcBef>
                <a:spcPct val="0"/>
              </a:spcBef>
            </a:pPr>
            <a:r>
              <a:rPr lang="en-US" altLang="en-US" sz="2600" b="0" dirty="0" smtClean="0"/>
              <a:t>local people must be able to make management decisions</a:t>
            </a:r>
          </a:p>
          <a:p>
            <a:pPr marL="0" indent="0">
              <a:spcBef>
                <a:spcPct val="0"/>
              </a:spcBef>
              <a:buNone/>
            </a:pPr>
            <a:endParaRPr lang="en-US" altLang="en-US" sz="2600" b="0" dirty="0" smtClean="0"/>
          </a:p>
        </p:txBody>
      </p:sp>
      <p:sp>
        <p:nvSpPr>
          <p:cNvPr id="4" name="Rectangle 2"/>
          <p:cNvSpPr txBox="1">
            <a:spLocks noChangeArrowheads="1"/>
          </p:cNvSpPr>
          <p:nvPr/>
        </p:nvSpPr>
        <p:spPr bwMode="auto">
          <a:xfrm>
            <a:off x="4572000" y="228600"/>
            <a:ext cx="403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smtClean="0"/>
              <a:t>Факторы успеха</a:t>
            </a:r>
            <a:endParaRPr lang="en-US" altLang="en-US" dirty="0" smtClean="0"/>
          </a:p>
        </p:txBody>
      </p:sp>
      <p:sp>
        <p:nvSpPr>
          <p:cNvPr id="5" name="Rectangle 3"/>
          <p:cNvSpPr txBox="1">
            <a:spLocks noChangeArrowheads="1"/>
          </p:cNvSpPr>
          <p:nvPr/>
        </p:nvSpPr>
        <p:spPr bwMode="auto">
          <a:xfrm>
            <a:off x="4267200" y="1600200"/>
            <a:ext cx="4802414"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ru-RU" altLang="en-US" sz="2600" b="0" dirty="0" smtClean="0"/>
              <a:t>распределение прибыли должно осуществляться на местном уровне;</a:t>
            </a:r>
            <a:endParaRPr lang="en-US" altLang="en-US" sz="2600" b="0" dirty="0" smtClean="0"/>
          </a:p>
          <a:p>
            <a:pPr>
              <a:spcBef>
                <a:spcPct val="0"/>
              </a:spcBef>
            </a:pPr>
            <a:r>
              <a:rPr lang="ru-RU" altLang="en-US" sz="2600" b="0" dirty="0" smtClean="0"/>
              <a:t>местное население должно владеть или инвестировать в свои земли;</a:t>
            </a:r>
            <a:endParaRPr lang="en-US" altLang="en-US" sz="2600" b="0" dirty="0" smtClean="0"/>
          </a:p>
          <a:p>
            <a:pPr>
              <a:spcBef>
                <a:spcPct val="0"/>
              </a:spcBef>
            </a:pPr>
            <a:r>
              <a:rPr lang="ru-RU" altLang="en-US" sz="2600" b="0" dirty="0"/>
              <a:t>м</a:t>
            </a:r>
            <a:r>
              <a:rPr lang="ru-RU" altLang="en-US" sz="2600" b="0" dirty="0" smtClean="0"/>
              <a:t>естное население должно быть в состоянии </a:t>
            </a:r>
            <a:r>
              <a:rPr lang="ru-RU" altLang="en-US" sz="2600" b="0" dirty="0" err="1" smtClean="0"/>
              <a:t>прини</a:t>
            </a:r>
            <a:r>
              <a:rPr lang="ru-RU" altLang="en-US" sz="2600" b="0" dirty="0" smtClean="0"/>
              <a:t>-мать управленческие решения.</a:t>
            </a:r>
            <a:endParaRPr lang="en-US" altLang="en-US" sz="2600" b="0" dirty="0" smtClean="0"/>
          </a:p>
        </p:txBody>
      </p:sp>
    </p:spTree>
    <p:extLst>
      <p:ext uri="{BB962C8B-B14F-4D97-AF65-F5344CB8AC3E}">
        <p14:creationId xmlns:p14="http://schemas.microsoft.com/office/powerpoint/2010/main" val="29405106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76200"/>
            <a:ext cx="4038600" cy="1143000"/>
          </a:xfrm>
        </p:spPr>
        <p:txBody>
          <a:bodyPr/>
          <a:lstStyle/>
          <a:p>
            <a:r>
              <a:rPr lang="en-US" altLang="en-US" dirty="0" smtClean="0"/>
              <a:t>Examples</a:t>
            </a:r>
          </a:p>
        </p:txBody>
      </p:sp>
      <p:sp>
        <p:nvSpPr>
          <p:cNvPr id="4" name="Rectangle 3"/>
          <p:cNvSpPr txBox="1">
            <a:spLocks noChangeArrowheads="1"/>
          </p:cNvSpPr>
          <p:nvPr/>
        </p:nvSpPr>
        <p:spPr bwMode="auto">
          <a:xfrm>
            <a:off x="76200" y="1066800"/>
            <a:ext cx="43434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en-US" altLang="en-US" b="0" dirty="0" smtClean="0"/>
              <a:t>study from Namibia:</a:t>
            </a:r>
          </a:p>
          <a:p>
            <a:pPr lvl="1">
              <a:spcBef>
                <a:spcPct val="0"/>
              </a:spcBef>
            </a:pPr>
            <a:r>
              <a:rPr lang="en-US" altLang="en-US" b="0" dirty="0" smtClean="0"/>
              <a:t>tour operators control tourist visits (#, timing….)</a:t>
            </a:r>
          </a:p>
          <a:p>
            <a:pPr lvl="1">
              <a:spcBef>
                <a:spcPct val="0"/>
              </a:spcBef>
            </a:pPr>
            <a:r>
              <a:rPr lang="en-US" altLang="en-US" b="0" dirty="0" smtClean="0"/>
              <a:t>revenue to communities depends on commercial links with tour </a:t>
            </a:r>
            <a:r>
              <a:rPr lang="en-US" altLang="en-US" b="0" dirty="0" smtClean="0"/>
              <a:t>operators</a:t>
            </a:r>
            <a:endParaRPr lang="ru-RU" altLang="en-US" b="0" dirty="0" smtClean="0"/>
          </a:p>
          <a:p>
            <a:pPr marL="457200" lvl="1" indent="0">
              <a:spcBef>
                <a:spcPct val="0"/>
              </a:spcBef>
              <a:buNone/>
            </a:pPr>
            <a:endParaRPr lang="en-US" altLang="en-US" b="0" dirty="0" smtClean="0"/>
          </a:p>
          <a:p>
            <a:pPr lvl="1">
              <a:spcBef>
                <a:spcPct val="0"/>
              </a:spcBef>
            </a:pPr>
            <a:r>
              <a:rPr lang="en-US" altLang="en-US" b="0" dirty="0" smtClean="0"/>
              <a:t>locals view tour operators as exploitive</a:t>
            </a:r>
          </a:p>
          <a:p>
            <a:pPr lvl="1">
              <a:spcBef>
                <a:spcPct val="0"/>
              </a:spcBef>
            </a:pPr>
            <a:r>
              <a:rPr lang="en-US" altLang="en-US" b="0" dirty="0" smtClean="0"/>
              <a:t>operators buy land to exclude locals, etc.</a:t>
            </a:r>
          </a:p>
          <a:p>
            <a:pPr lvl="1">
              <a:spcBef>
                <a:spcPct val="0"/>
              </a:spcBef>
            </a:pPr>
            <a:endParaRPr lang="en-US" altLang="en-US" b="0" dirty="0" smtClean="0"/>
          </a:p>
          <a:p>
            <a:pPr marL="0" indent="0">
              <a:spcBef>
                <a:spcPct val="0"/>
              </a:spcBef>
              <a:buFont typeface="Wingdings" panose="05000000000000000000" pitchFamily="2" charset="2"/>
              <a:buNone/>
            </a:pPr>
            <a:endParaRPr lang="en-US" altLang="en-US" b="0" dirty="0" smtClean="0"/>
          </a:p>
        </p:txBody>
      </p:sp>
      <p:sp>
        <p:nvSpPr>
          <p:cNvPr id="5" name="Rectangle 2"/>
          <p:cNvSpPr txBox="1">
            <a:spLocks noChangeArrowheads="1"/>
          </p:cNvSpPr>
          <p:nvPr/>
        </p:nvSpPr>
        <p:spPr bwMode="auto">
          <a:xfrm>
            <a:off x="4642757" y="76200"/>
            <a:ext cx="403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smtClean="0"/>
              <a:t>Примеры</a:t>
            </a:r>
          </a:p>
        </p:txBody>
      </p:sp>
      <p:sp>
        <p:nvSpPr>
          <p:cNvPr id="6" name="Rectangle 3"/>
          <p:cNvSpPr txBox="1">
            <a:spLocks noChangeArrowheads="1"/>
          </p:cNvSpPr>
          <p:nvPr/>
        </p:nvSpPr>
        <p:spPr bwMode="auto">
          <a:xfrm>
            <a:off x="4191000" y="1066800"/>
            <a:ext cx="48006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ru-RU" altLang="en-US" b="0" dirty="0" smtClean="0"/>
              <a:t>Опыт Намибии</a:t>
            </a:r>
            <a:r>
              <a:rPr lang="en-US" altLang="en-US" b="0" dirty="0" smtClean="0"/>
              <a:t>:</a:t>
            </a:r>
            <a:endParaRPr lang="en-US" altLang="en-US" b="0" dirty="0" smtClean="0"/>
          </a:p>
          <a:p>
            <a:pPr lvl="1">
              <a:spcBef>
                <a:spcPct val="0"/>
              </a:spcBef>
            </a:pPr>
            <a:r>
              <a:rPr lang="ru-RU" altLang="en-US" b="0" dirty="0"/>
              <a:t>т</a:t>
            </a:r>
            <a:r>
              <a:rPr lang="ru-RU" altLang="en-US" b="0" dirty="0" smtClean="0"/>
              <a:t>уроператоры </a:t>
            </a:r>
            <a:r>
              <a:rPr lang="ru-RU" altLang="en-US" b="0" dirty="0" err="1" smtClean="0"/>
              <a:t>контролиру</a:t>
            </a:r>
            <a:r>
              <a:rPr lang="ru-RU" altLang="en-US" b="0" dirty="0" smtClean="0"/>
              <a:t>-ют заезды туристов</a:t>
            </a:r>
            <a:r>
              <a:rPr lang="en-US" altLang="en-US" b="0" dirty="0" smtClean="0"/>
              <a:t> (</a:t>
            </a:r>
            <a:r>
              <a:rPr lang="ru-RU" altLang="en-US" b="0" dirty="0" smtClean="0"/>
              <a:t>кол-во</a:t>
            </a:r>
            <a:r>
              <a:rPr lang="en-US" altLang="en-US" b="0" dirty="0" smtClean="0"/>
              <a:t>, </a:t>
            </a:r>
            <a:r>
              <a:rPr lang="ru-RU" altLang="en-US" b="0" dirty="0" smtClean="0"/>
              <a:t>время и т.д.</a:t>
            </a:r>
            <a:r>
              <a:rPr lang="en-US" altLang="en-US" b="0" dirty="0" smtClean="0"/>
              <a:t>)</a:t>
            </a:r>
            <a:r>
              <a:rPr lang="ru-RU" altLang="en-US" b="0" dirty="0" smtClean="0"/>
              <a:t>;</a:t>
            </a:r>
            <a:endParaRPr lang="en-US" altLang="en-US" b="0" dirty="0" smtClean="0"/>
          </a:p>
          <a:p>
            <a:pPr lvl="1">
              <a:spcBef>
                <a:spcPct val="0"/>
              </a:spcBef>
            </a:pPr>
            <a:r>
              <a:rPr lang="ru-RU" altLang="en-US" b="0" dirty="0"/>
              <a:t>к</a:t>
            </a:r>
            <a:r>
              <a:rPr lang="ru-RU" altLang="en-US" b="0" dirty="0" smtClean="0"/>
              <a:t>оммерческая выгода для местного населения </a:t>
            </a:r>
            <a:r>
              <a:rPr lang="ru-RU" altLang="en-US" b="0" dirty="0" err="1" smtClean="0"/>
              <a:t>зави</a:t>
            </a:r>
            <a:r>
              <a:rPr lang="ru-RU" altLang="en-US" b="0" dirty="0" smtClean="0"/>
              <a:t>-сит от связей с </a:t>
            </a:r>
            <a:r>
              <a:rPr lang="ru-RU" altLang="en-US" b="0" dirty="0" err="1" smtClean="0"/>
              <a:t>туропера</a:t>
            </a:r>
            <a:r>
              <a:rPr lang="ru-RU" altLang="en-US" b="0" dirty="0" smtClean="0"/>
              <a:t>-торами;</a:t>
            </a:r>
            <a:endParaRPr lang="en-US" altLang="en-US" b="0" dirty="0" smtClean="0"/>
          </a:p>
          <a:p>
            <a:pPr lvl="1">
              <a:spcBef>
                <a:spcPct val="0"/>
              </a:spcBef>
            </a:pPr>
            <a:r>
              <a:rPr lang="ru-RU" altLang="en-US" b="0" dirty="0"/>
              <a:t>м</a:t>
            </a:r>
            <a:r>
              <a:rPr lang="ru-RU" altLang="en-US" b="0" dirty="0" smtClean="0"/>
              <a:t>естное население </a:t>
            </a:r>
            <a:r>
              <a:rPr lang="ru-RU" altLang="en-US" b="0" dirty="0" err="1" smtClean="0"/>
              <a:t>счита-ет</a:t>
            </a:r>
            <a:r>
              <a:rPr lang="ru-RU" altLang="en-US" b="0" dirty="0" smtClean="0"/>
              <a:t>, что туроператоры эксплуатируют природу;</a:t>
            </a:r>
            <a:endParaRPr lang="en-US" altLang="en-US" b="0" dirty="0" smtClean="0"/>
          </a:p>
          <a:p>
            <a:pPr lvl="1">
              <a:spcBef>
                <a:spcPct val="0"/>
              </a:spcBef>
            </a:pPr>
            <a:r>
              <a:rPr lang="ru-RU" altLang="en-US" b="0" dirty="0" smtClean="0"/>
              <a:t>операторы покупают земли, чтобы оградиться от местного населения и т.д.</a:t>
            </a:r>
            <a:endParaRPr lang="en-US" altLang="en-US" b="0" dirty="0" smtClean="0"/>
          </a:p>
        </p:txBody>
      </p:sp>
    </p:spTree>
    <p:extLst>
      <p:ext uri="{BB962C8B-B14F-4D97-AF65-F5344CB8AC3E}">
        <p14:creationId xmlns:p14="http://schemas.microsoft.com/office/powerpoint/2010/main" val="4063719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09600" y="228600"/>
            <a:ext cx="4038600" cy="1143000"/>
          </a:xfrm>
        </p:spPr>
        <p:txBody>
          <a:bodyPr/>
          <a:lstStyle/>
          <a:p>
            <a:r>
              <a:rPr lang="en-US" altLang="en-US" dirty="0" smtClean="0"/>
              <a:t>Examples</a:t>
            </a:r>
          </a:p>
        </p:txBody>
      </p:sp>
      <p:sp>
        <p:nvSpPr>
          <p:cNvPr id="4" name="Rectangle 3"/>
          <p:cNvSpPr txBox="1">
            <a:spLocks noChangeArrowheads="1"/>
          </p:cNvSpPr>
          <p:nvPr/>
        </p:nvSpPr>
        <p:spPr bwMode="auto">
          <a:xfrm>
            <a:off x="266700" y="1371600"/>
            <a:ext cx="40767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en-US" altLang="en-US" b="0" dirty="0" smtClean="0">
                <a:solidFill>
                  <a:srgbClr val="FFFFFF"/>
                </a:solidFill>
              </a:rPr>
              <a:t>study from Chile, Belize, Ecuador:</a:t>
            </a:r>
          </a:p>
          <a:p>
            <a:pPr lvl="1">
              <a:spcBef>
                <a:spcPct val="0"/>
              </a:spcBef>
            </a:pPr>
            <a:r>
              <a:rPr lang="en-US" altLang="en-US" b="0" dirty="0" smtClean="0">
                <a:solidFill>
                  <a:srgbClr val="FFFFFF"/>
                </a:solidFill>
              </a:rPr>
              <a:t>locals lack experience in business &amp; financial planning, marketing, etc</a:t>
            </a:r>
            <a:r>
              <a:rPr lang="en-US" altLang="en-US" b="0" dirty="0" smtClean="0">
                <a:solidFill>
                  <a:srgbClr val="FFFFFF"/>
                </a:solidFill>
              </a:rPr>
              <a:t>.</a:t>
            </a:r>
            <a:endParaRPr lang="ru-RU" altLang="en-US" b="0" dirty="0" smtClean="0">
              <a:solidFill>
                <a:srgbClr val="FFFFFF"/>
              </a:solidFill>
            </a:endParaRPr>
          </a:p>
          <a:p>
            <a:pPr marL="457200" lvl="1" indent="0">
              <a:spcBef>
                <a:spcPct val="0"/>
              </a:spcBef>
              <a:buNone/>
            </a:pPr>
            <a:endParaRPr lang="en-US" altLang="en-US" b="0" dirty="0" smtClean="0">
              <a:solidFill>
                <a:srgbClr val="FFFFFF"/>
              </a:solidFill>
            </a:endParaRPr>
          </a:p>
          <a:p>
            <a:pPr lvl="1">
              <a:spcBef>
                <a:spcPct val="0"/>
              </a:spcBef>
            </a:pPr>
            <a:r>
              <a:rPr lang="en-US" altLang="en-US" b="0" dirty="0" smtClean="0">
                <a:solidFill>
                  <a:srgbClr val="FFFFFF"/>
                </a:solidFill>
              </a:rPr>
              <a:t>locals lack financial capital to build appropriate capacity</a:t>
            </a:r>
          </a:p>
          <a:p>
            <a:pPr lvl="1">
              <a:spcBef>
                <a:spcPct val="0"/>
              </a:spcBef>
            </a:pPr>
            <a:r>
              <a:rPr lang="en-US" altLang="en-US" b="0" dirty="0" smtClean="0">
                <a:solidFill>
                  <a:srgbClr val="FFFFFF"/>
                </a:solidFill>
              </a:rPr>
              <a:t>ecotourism depends on external support </a:t>
            </a:r>
          </a:p>
          <a:p>
            <a:pPr lvl="1">
              <a:spcBef>
                <a:spcPct val="0"/>
              </a:spcBef>
            </a:pPr>
            <a:endParaRPr lang="en-US" altLang="en-US" b="0" dirty="0" smtClean="0">
              <a:solidFill>
                <a:srgbClr val="FFFFFF"/>
              </a:solidFill>
            </a:endParaRPr>
          </a:p>
          <a:p>
            <a:pPr marL="0" indent="0">
              <a:spcBef>
                <a:spcPct val="0"/>
              </a:spcBef>
              <a:buFont typeface="Wingdings" panose="05000000000000000000" pitchFamily="2" charset="2"/>
              <a:buNone/>
            </a:pPr>
            <a:endParaRPr lang="en-US" altLang="en-US" b="0" dirty="0" smtClean="0">
              <a:solidFill>
                <a:srgbClr val="FFFFFF"/>
              </a:solidFill>
            </a:endParaRPr>
          </a:p>
        </p:txBody>
      </p:sp>
      <p:sp>
        <p:nvSpPr>
          <p:cNvPr id="5" name="Rectangle 2"/>
          <p:cNvSpPr txBox="1">
            <a:spLocks noChangeArrowheads="1"/>
          </p:cNvSpPr>
          <p:nvPr/>
        </p:nvSpPr>
        <p:spPr bwMode="auto">
          <a:xfrm>
            <a:off x="4724400" y="228600"/>
            <a:ext cx="403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a:t>Примеры</a:t>
            </a:r>
          </a:p>
        </p:txBody>
      </p:sp>
      <p:sp>
        <p:nvSpPr>
          <p:cNvPr id="6" name="Rectangle 3"/>
          <p:cNvSpPr txBox="1">
            <a:spLocks noChangeArrowheads="1"/>
          </p:cNvSpPr>
          <p:nvPr/>
        </p:nvSpPr>
        <p:spPr bwMode="auto">
          <a:xfrm>
            <a:off x="4343400" y="1371600"/>
            <a:ext cx="48006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ru-RU" altLang="en-US" b="0" dirty="0" smtClean="0">
                <a:solidFill>
                  <a:srgbClr val="FFFFFF"/>
                </a:solidFill>
              </a:rPr>
              <a:t>Опыт Чили, Белиз и Эквадора</a:t>
            </a:r>
            <a:r>
              <a:rPr lang="en-US" altLang="en-US" b="0" dirty="0" smtClean="0">
                <a:solidFill>
                  <a:srgbClr val="FFFFFF"/>
                </a:solidFill>
              </a:rPr>
              <a:t>:</a:t>
            </a:r>
            <a:endParaRPr lang="en-US" altLang="en-US" b="0" dirty="0" smtClean="0">
              <a:solidFill>
                <a:srgbClr val="FFFFFF"/>
              </a:solidFill>
            </a:endParaRPr>
          </a:p>
          <a:p>
            <a:pPr lvl="1">
              <a:spcBef>
                <a:spcPct val="0"/>
              </a:spcBef>
            </a:pPr>
            <a:r>
              <a:rPr lang="ru-RU" altLang="en-US" b="0" dirty="0" smtClean="0">
                <a:solidFill>
                  <a:srgbClr val="FFFFFF"/>
                </a:solidFill>
              </a:rPr>
              <a:t>нехватка среди местного населения опыта ведения бизнеса, финансового планирования, маркетинга и т.д.;</a:t>
            </a:r>
            <a:endParaRPr lang="en-US" altLang="en-US" b="0" dirty="0" smtClean="0">
              <a:solidFill>
                <a:srgbClr val="FFFFFF"/>
              </a:solidFill>
            </a:endParaRPr>
          </a:p>
          <a:p>
            <a:pPr lvl="1">
              <a:spcBef>
                <a:spcPct val="0"/>
              </a:spcBef>
            </a:pPr>
            <a:r>
              <a:rPr lang="ru-RU" altLang="en-US" b="0" dirty="0">
                <a:solidFill>
                  <a:srgbClr val="FFFFFF"/>
                </a:solidFill>
              </a:rPr>
              <a:t>о</a:t>
            </a:r>
            <a:r>
              <a:rPr lang="ru-RU" altLang="en-US" b="0" dirty="0" smtClean="0">
                <a:solidFill>
                  <a:srgbClr val="FFFFFF"/>
                </a:solidFill>
              </a:rPr>
              <a:t>тсутствие у местного населения капитала для развития потенциала;</a:t>
            </a:r>
            <a:endParaRPr lang="en-US" altLang="en-US" b="0" dirty="0" smtClean="0">
              <a:solidFill>
                <a:srgbClr val="FFFFFF"/>
              </a:solidFill>
            </a:endParaRPr>
          </a:p>
          <a:p>
            <a:pPr lvl="1">
              <a:spcBef>
                <a:spcPct val="0"/>
              </a:spcBef>
            </a:pPr>
            <a:r>
              <a:rPr lang="ru-RU" altLang="en-US" b="0" dirty="0" smtClean="0">
                <a:solidFill>
                  <a:srgbClr val="FFFFFF"/>
                </a:solidFill>
              </a:rPr>
              <a:t>экотуризм зависит от внешней поддержки.</a:t>
            </a:r>
            <a:endParaRPr lang="en-US" altLang="en-US" b="0" dirty="0" smtClean="0">
              <a:solidFill>
                <a:srgbClr val="FFFFFF"/>
              </a:solidFill>
            </a:endParaRPr>
          </a:p>
        </p:txBody>
      </p:sp>
    </p:spTree>
    <p:extLst>
      <p:ext uri="{BB962C8B-B14F-4D97-AF65-F5344CB8AC3E}">
        <p14:creationId xmlns:p14="http://schemas.microsoft.com/office/powerpoint/2010/main" val="8409648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95300" y="76200"/>
            <a:ext cx="4038600" cy="1143000"/>
          </a:xfrm>
        </p:spPr>
        <p:txBody>
          <a:bodyPr/>
          <a:lstStyle/>
          <a:p>
            <a:r>
              <a:rPr lang="en-US" altLang="en-US" dirty="0" smtClean="0"/>
              <a:t>Examples</a:t>
            </a:r>
          </a:p>
        </p:txBody>
      </p:sp>
      <p:sp>
        <p:nvSpPr>
          <p:cNvPr id="4" name="Rectangle 3"/>
          <p:cNvSpPr txBox="1">
            <a:spLocks noChangeArrowheads="1"/>
          </p:cNvSpPr>
          <p:nvPr/>
        </p:nvSpPr>
        <p:spPr bwMode="auto">
          <a:xfrm>
            <a:off x="152400" y="990600"/>
            <a:ext cx="4047672"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en-US" altLang="en-US" b="0" dirty="0" smtClean="0">
                <a:solidFill>
                  <a:srgbClr val="FFFFFF"/>
                </a:solidFill>
              </a:rPr>
              <a:t>study from Chile, Belize, Ecuador:</a:t>
            </a:r>
          </a:p>
          <a:p>
            <a:pPr lvl="1">
              <a:spcBef>
                <a:spcPct val="0"/>
              </a:spcBef>
            </a:pPr>
            <a:r>
              <a:rPr lang="en-US" altLang="en-US" b="0" dirty="0" smtClean="0">
                <a:solidFill>
                  <a:srgbClr val="FFFFFF"/>
                </a:solidFill>
              </a:rPr>
              <a:t>when works – benefits small number households </a:t>
            </a:r>
          </a:p>
          <a:p>
            <a:pPr lvl="1">
              <a:spcBef>
                <a:spcPct val="0"/>
              </a:spcBef>
            </a:pPr>
            <a:r>
              <a:rPr lang="en-US" altLang="en-US" b="0" dirty="0" smtClean="0">
                <a:solidFill>
                  <a:srgbClr val="FFFFFF"/>
                </a:solidFill>
              </a:rPr>
              <a:t>often benefits existing elites (rich people</a:t>
            </a:r>
            <a:r>
              <a:rPr lang="en-US" altLang="en-US" b="0" dirty="0" smtClean="0">
                <a:solidFill>
                  <a:srgbClr val="FFFFFF"/>
                </a:solidFill>
              </a:rPr>
              <a:t>)</a:t>
            </a:r>
            <a:endParaRPr lang="en-US" altLang="en-US" b="0" dirty="0" smtClean="0">
              <a:solidFill>
                <a:srgbClr val="FFFFFF"/>
              </a:solidFill>
            </a:endParaRPr>
          </a:p>
          <a:p>
            <a:pPr lvl="1">
              <a:spcBef>
                <a:spcPct val="0"/>
              </a:spcBef>
            </a:pPr>
            <a:r>
              <a:rPr lang="en-US" altLang="en-US" b="0" dirty="0" smtClean="0">
                <a:solidFill>
                  <a:srgbClr val="FFFFFF"/>
                </a:solidFill>
              </a:rPr>
              <a:t>Ecuador – Posada Amazonas Lodge – portion of revenue goes to local infrastructure (effective)</a:t>
            </a:r>
          </a:p>
          <a:p>
            <a:pPr lvl="1">
              <a:spcBef>
                <a:spcPct val="0"/>
              </a:spcBef>
            </a:pPr>
            <a:endParaRPr lang="en-US" altLang="en-US" b="0" dirty="0" smtClean="0">
              <a:solidFill>
                <a:srgbClr val="FFFFFF"/>
              </a:solidFill>
            </a:endParaRPr>
          </a:p>
          <a:p>
            <a:pPr marL="0" indent="0">
              <a:spcBef>
                <a:spcPct val="0"/>
              </a:spcBef>
              <a:buFont typeface="Wingdings" panose="05000000000000000000" pitchFamily="2" charset="2"/>
              <a:buNone/>
            </a:pPr>
            <a:endParaRPr lang="en-US" altLang="en-US" b="0" dirty="0" smtClean="0">
              <a:solidFill>
                <a:srgbClr val="FFFFFF"/>
              </a:solidFill>
            </a:endParaRPr>
          </a:p>
        </p:txBody>
      </p:sp>
      <p:sp>
        <p:nvSpPr>
          <p:cNvPr id="5" name="Rectangle 2"/>
          <p:cNvSpPr txBox="1">
            <a:spLocks noChangeArrowheads="1"/>
          </p:cNvSpPr>
          <p:nvPr/>
        </p:nvSpPr>
        <p:spPr bwMode="auto">
          <a:xfrm>
            <a:off x="4457700" y="76200"/>
            <a:ext cx="403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a:t>Примеры</a:t>
            </a:r>
          </a:p>
        </p:txBody>
      </p:sp>
      <p:sp>
        <p:nvSpPr>
          <p:cNvPr id="6" name="Rectangle 3"/>
          <p:cNvSpPr txBox="1">
            <a:spLocks noChangeArrowheads="1"/>
          </p:cNvSpPr>
          <p:nvPr/>
        </p:nvSpPr>
        <p:spPr bwMode="auto">
          <a:xfrm>
            <a:off x="4152900" y="990600"/>
            <a:ext cx="49911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ru-RU" altLang="en-US" b="0" dirty="0">
                <a:solidFill>
                  <a:srgbClr val="FFFFFF"/>
                </a:solidFill>
              </a:rPr>
              <a:t>Опыт Чили, Белиз и Эквадора</a:t>
            </a:r>
            <a:r>
              <a:rPr lang="en-US" altLang="en-US" b="0" dirty="0">
                <a:solidFill>
                  <a:srgbClr val="FFFFFF"/>
                </a:solidFill>
              </a:rPr>
              <a:t>:</a:t>
            </a:r>
          </a:p>
          <a:p>
            <a:pPr lvl="1">
              <a:spcBef>
                <a:spcPct val="0"/>
              </a:spcBef>
            </a:pPr>
            <a:r>
              <a:rPr lang="ru-RU" altLang="en-US" b="0" dirty="0">
                <a:solidFill>
                  <a:srgbClr val="FFFFFF"/>
                </a:solidFill>
              </a:rPr>
              <a:t>в</a:t>
            </a:r>
            <a:r>
              <a:rPr lang="ru-RU" altLang="en-US" b="0" dirty="0" smtClean="0">
                <a:solidFill>
                  <a:srgbClr val="FFFFFF"/>
                </a:solidFill>
              </a:rPr>
              <a:t> случае успеха, выгоды распределяются среди узкого круга домохозяйств;</a:t>
            </a:r>
            <a:endParaRPr lang="en-US" altLang="en-US" b="0" dirty="0" smtClean="0">
              <a:solidFill>
                <a:srgbClr val="FFFFFF"/>
              </a:solidFill>
            </a:endParaRPr>
          </a:p>
          <a:p>
            <a:pPr lvl="1">
              <a:spcBef>
                <a:spcPct val="0"/>
              </a:spcBef>
            </a:pPr>
            <a:r>
              <a:rPr lang="ru-RU" altLang="en-US" b="0" dirty="0" smtClean="0">
                <a:solidFill>
                  <a:srgbClr val="FFFFFF"/>
                </a:solidFill>
              </a:rPr>
              <a:t>часто прибыль уходит мест-</a:t>
            </a:r>
            <a:r>
              <a:rPr lang="ru-RU" altLang="en-US" b="0" dirty="0" err="1" smtClean="0">
                <a:solidFill>
                  <a:srgbClr val="FFFFFF"/>
                </a:solidFill>
              </a:rPr>
              <a:t>ным</a:t>
            </a:r>
            <a:r>
              <a:rPr lang="ru-RU" altLang="en-US" b="0" dirty="0" smtClean="0">
                <a:solidFill>
                  <a:srgbClr val="FFFFFF"/>
                </a:solidFill>
              </a:rPr>
              <a:t> элитам (состоятельным людям);</a:t>
            </a:r>
            <a:endParaRPr lang="en-US" altLang="en-US" b="0" dirty="0" smtClean="0">
              <a:solidFill>
                <a:srgbClr val="FFFFFF"/>
              </a:solidFill>
            </a:endParaRPr>
          </a:p>
          <a:p>
            <a:pPr lvl="1">
              <a:spcBef>
                <a:spcPct val="0"/>
              </a:spcBef>
            </a:pPr>
            <a:r>
              <a:rPr lang="ru-RU" altLang="en-US" b="0" dirty="0" smtClean="0">
                <a:solidFill>
                  <a:srgbClr val="FFFFFF"/>
                </a:solidFill>
              </a:rPr>
              <a:t>коттеджный городок «</a:t>
            </a:r>
            <a:r>
              <a:rPr lang="ru-RU" altLang="en-US" b="0" dirty="0" err="1" smtClean="0">
                <a:solidFill>
                  <a:srgbClr val="FFFFFF"/>
                </a:solidFill>
              </a:rPr>
              <a:t>Поса</a:t>
            </a:r>
            <a:r>
              <a:rPr lang="ru-RU" altLang="en-US" b="0" dirty="0" smtClean="0">
                <a:solidFill>
                  <a:srgbClr val="FFFFFF"/>
                </a:solidFill>
              </a:rPr>
              <a:t>-да </a:t>
            </a:r>
            <a:r>
              <a:rPr lang="ru-RU" altLang="en-US" b="0" dirty="0" err="1">
                <a:solidFill>
                  <a:srgbClr val="FFFFFF"/>
                </a:solidFill>
              </a:rPr>
              <a:t>А</a:t>
            </a:r>
            <a:r>
              <a:rPr lang="ru-RU" altLang="en-US" b="0" dirty="0" err="1" smtClean="0">
                <a:solidFill>
                  <a:srgbClr val="FFFFFF"/>
                </a:solidFill>
              </a:rPr>
              <a:t>мацонас</a:t>
            </a:r>
            <a:r>
              <a:rPr lang="ru-RU" altLang="en-US" b="0" dirty="0" smtClean="0">
                <a:solidFill>
                  <a:srgbClr val="FFFFFF"/>
                </a:solidFill>
              </a:rPr>
              <a:t>» (Эквадор)</a:t>
            </a:r>
            <a:r>
              <a:rPr lang="en-US" altLang="en-US" b="0" dirty="0" smtClean="0">
                <a:solidFill>
                  <a:srgbClr val="FFFFFF"/>
                </a:solidFill>
              </a:rPr>
              <a:t> </a:t>
            </a:r>
            <a:r>
              <a:rPr lang="en-US" altLang="en-US" b="0" dirty="0" smtClean="0">
                <a:solidFill>
                  <a:srgbClr val="FFFFFF"/>
                </a:solidFill>
              </a:rPr>
              <a:t>– </a:t>
            </a:r>
            <a:r>
              <a:rPr lang="ru-RU" altLang="en-US" b="0" dirty="0" smtClean="0">
                <a:solidFill>
                  <a:srgbClr val="FFFFFF"/>
                </a:solidFill>
              </a:rPr>
              <a:t>часть прибыли идет на поддержание местной инфраструктуры </a:t>
            </a:r>
            <a:r>
              <a:rPr lang="en-US" altLang="en-US" b="0" dirty="0" smtClean="0">
                <a:solidFill>
                  <a:srgbClr val="FFFFFF"/>
                </a:solidFill>
              </a:rPr>
              <a:t>(</a:t>
            </a:r>
            <a:r>
              <a:rPr lang="ru-RU" altLang="en-US" b="0" dirty="0" smtClean="0">
                <a:solidFill>
                  <a:srgbClr val="FFFFFF"/>
                </a:solidFill>
              </a:rPr>
              <a:t>эффективно</a:t>
            </a:r>
            <a:r>
              <a:rPr lang="en-US" altLang="en-US" b="0" dirty="0" smtClean="0">
                <a:solidFill>
                  <a:srgbClr val="FFFFFF"/>
                </a:solidFill>
              </a:rPr>
              <a:t>)</a:t>
            </a:r>
            <a:r>
              <a:rPr lang="ru-RU" altLang="en-US" b="0" dirty="0" smtClean="0">
                <a:solidFill>
                  <a:srgbClr val="FFFFFF"/>
                </a:solidFill>
              </a:rPr>
              <a:t>.</a:t>
            </a:r>
            <a:endParaRPr lang="en-US" altLang="en-US" b="0" dirty="0" smtClean="0">
              <a:solidFill>
                <a:srgbClr val="FFFFFF"/>
              </a:solidFill>
            </a:endParaRPr>
          </a:p>
          <a:p>
            <a:pPr lvl="1">
              <a:spcBef>
                <a:spcPct val="0"/>
              </a:spcBef>
            </a:pPr>
            <a:endParaRPr lang="en-US" altLang="en-US" b="0" dirty="0" smtClean="0">
              <a:solidFill>
                <a:srgbClr val="FFFFFF"/>
              </a:solidFill>
            </a:endParaRPr>
          </a:p>
          <a:p>
            <a:pPr marL="0" indent="0">
              <a:spcBef>
                <a:spcPct val="0"/>
              </a:spcBef>
              <a:buFont typeface="Wingdings" panose="05000000000000000000" pitchFamily="2" charset="2"/>
              <a:buNone/>
            </a:pPr>
            <a:endParaRPr lang="en-US" altLang="en-US" b="0" dirty="0" smtClean="0">
              <a:solidFill>
                <a:srgbClr val="FFFFFF"/>
              </a:solidFill>
            </a:endParaRPr>
          </a:p>
        </p:txBody>
      </p:sp>
    </p:spTree>
    <p:extLst>
      <p:ext uri="{BB962C8B-B14F-4D97-AF65-F5344CB8AC3E}">
        <p14:creationId xmlns:p14="http://schemas.microsoft.com/office/powerpoint/2010/main" val="6759774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28600"/>
            <a:ext cx="4038600" cy="1143000"/>
          </a:xfrm>
        </p:spPr>
        <p:txBody>
          <a:bodyPr/>
          <a:lstStyle/>
          <a:p>
            <a:r>
              <a:rPr lang="en-US" altLang="en-US" dirty="0" smtClean="0"/>
              <a:t>Examples</a:t>
            </a:r>
          </a:p>
        </p:txBody>
      </p:sp>
      <p:sp>
        <p:nvSpPr>
          <p:cNvPr id="4" name="Rectangle 3"/>
          <p:cNvSpPr txBox="1">
            <a:spLocks noChangeArrowheads="1"/>
          </p:cNvSpPr>
          <p:nvPr/>
        </p:nvSpPr>
        <p:spPr bwMode="auto">
          <a:xfrm>
            <a:off x="76200" y="1295400"/>
            <a:ext cx="43053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spcBef>
                <a:spcPct val="0"/>
              </a:spcBef>
            </a:pPr>
            <a:r>
              <a:rPr lang="en-US" altLang="en-US" b="0" dirty="0" err="1">
                <a:solidFill>
                  <a:srgbClr val="FFFFFF"/>
                </a:solidFill>
              </a:rPr>
              <a:t>Mapu</a:t>
            </a:r>
            <a:r>
              <a:rPr lang="en-US" altLang="en-US" b="0" dirty="0">
                <a:solidFill>
                  <a:srgbClr val="FFFFFF"/>
                </a:solidFill>
              </a:rPr>
              <a:t> </a:t>
            </a:r>
            <a:r>
              <a:rPr lang="en-US" altLang="en-US" b="0" dirty="0" err="1">
                <a:solidFill>
                  <a:srgbClr val="FFFFFF"/>
                </a:solidFill>
              </a:rPr>
              <a:t>Lahual</a:t>
            </a:r>
            <a:r>
              <a:rPr lang="en-US" altLang="en-US" b="0" dirty="0">
                <a:solidFill>
                  <a:srgbClr val="FFFFFF"/>
                </a:solidFill>
              </a:rPr>
              <a:t> Park (Chile</a:t>
            </a:r>
            <a:r>
              <a:rPr lang="en-US" altLang="en-US" b="0" dirty="0" smtClean="0">
                <a:solidFill>
                  <a:srgbClr val="FFFFFF"/>
                </a:solidFill>
              </a:rPr>
              <a:t>):</a:t>
            </a:r>
            <a:endParaRPr lang="en-US" altLang="en-US" b="0" dirty="0">
              <a:solidFill>
                <a:srgbClr val="FFFFFF"/>
              </a:solidFill>
            </a:endParaRPr>
          </a:p>
          <a:p>
            <a:pPr lvl="1">
              <a:spcBef>
                <a:spcPct val="0"/>
              </a:spcBef>
            </a:pPr>
            <a:r>
              <a:rPr lang="en-US" altLang="en-US" b="0" dirty="0" smtClean="0">
                <a:solidFill>
                  <a:srgbClr val="FFFFFF"/>
                </a:solidFill>
              </a:rPr>
              <a:t>role of land ownership</a:t>
            </a:r>
          </a:p>
          <a:p>
            <a:pPr lvl="1">
              <a:spcBef>
                <a:spcPct val="0"/>
              </a:spcBef>
            </a:pPr>
            <a:r>
              <a:rPr lang="en-US" altLang="en-US" b="0" dirty="0" smtClean="0">
                <a:solidFill>
                  <a:srgbClr val="FFFFFF"/>
                </a:solidFill>
              </a:rPr>
              <a:t>locals own 23% of land</a:t>
            </a:r>
          </a:p>
          <a:p>
            <a:pPr lvl="1">
              <a:spcBef>
                <a:spcPct val="0"/>
              </a:spcBef>
            </a:pPr>
            <a:r>
              <a:rPr lang="en-US" altLang="en-US" b="0" dirty="0" smtClean="0">
                <a:solidFill>
                  <a:srgbClr val="FFFFFF"/>
                </a:solidFill>
              </a:rPr>
              <a:t>afraid to lose land, so don’t interact with </a:t>
            </a:r>
            <a:r>
              <a:rPr lang="en-US" altLang="en-US" b="0" dirty="0" smtClean="0">
                <a:solidFill>
                  <a:srgbClr val="FFFFFF"/>
                </a:solidFill>
              </a:rPr>
              <a:t>tourists</a:t>
            </a:r>
            <a:endParaRPr lang="ru-RU" altLang="en-US" b="0" dirty="0" smtClean="0">
              <a:solidFill>
                <a:srgbClr val="FFFFFF"/>
              </a:solidFill>
            </a:endParaRPr>
          </a:p>
          <a:p>
            <a:pPr marL="457200" lvl="1" indent="0">
              <a:spcBef>
                <a:spcPct val="0"/>
              </a:spcBef>
              <a:buNone/>
            </a:pPr>
            <a:endParaRPr lang="en-US" altLang="en-US" b="0" dirty="0" smtClean="0">
              <a:solidFill>
                <a:srgbClr val="FFFFFF"/>
              </a:solidFill>
            </a:endParaRPr>
          </a:p>
          <a:p>
            <a:pPr lvl="1">
              <a:spcBef>
                <a:spcPct val="0"/>
              </a:spcBef>
            </a:pPr>
            <a:r>
              <a:rPr lang="en-US" altLang="en-US" b="0" dirty="0" smtClean="0">
                <a:solidFill>
                  <a:srgbClr val="FFFFFF"/>
                </a:solidFill>
              </a:rPr>
              <a:t>many families in legal disputes over land ownership</a:t>
            </a:r>
          </a:p>
          <a:p>
            <a:pPr lvl="1">
              <a:spcBef>
                <a:spcPct val="0"/>
              </a:spcBef>
            </a:pPr>
            <a:r>
              <a:rPr lang="en-US" altLang="en-US" b="0" dirty="0" smtClean="0">
                <a:solidFill>
                  <a:srgbClr val="FFFFFF"/>
                </a:solidFill>
              </a:rPr>
              <a:t>violence associated with land ownership/access</a:t>
            </a:r>
          </a:p>
          <a:p>
            <a:pPr lvl="1">
              <a:spcBef>
                <a:spcPct val="0"/>
              </a:spcBef>
            </a:pPr>
            <a:endParaRPr lang="en-US" altLang="en-US" b="0" dirty="0" smtClean="0">
              <a:solidFill>
                <a:srgbClr val="FFFFFF"/>
              </a:solidFill>
            </a:endParaRPr>
          </a:p>
          <a:p>
            <a:pPr marL="0" indent="0">
              <a:spcBef>
                <a:spcPct val="0"/>
              </a:spcBef>
              <a:buFont typeface="Wingdings" panose="05000000000000000000" pitchFamily="2" charset="2"/>
              <a:buNone/>
            </a:pPr>
            <a:endParaRPr lang="en-US" altLang="en-US" b="0" dirty="0" smtClean="0">
              <a:solidFill>
                <a:srgbClr val="FFFFFF"/>
              </a:solidFill>
            </a:endParaRPr>
          </a:p>
        </p:txBody>
      </p:sp>
      <p:sp>
        <p:nvSpPr>
          <p:cNvPr id="5" name="Rectangle 2"/>
          <p:cNvSpPr txBox="1">
            <a:spLocks noChangeArrowheads="1"/>
          </p:cNvSpPr>
          <p:nvPr/>
        </p:nvSpPr>
        <p:spPr bwMode="auto">
          <a:xfrm>
            <a:off x="4800600" y="228600"/>
            <a:ext cx="403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a:t>Примеры</a:t>
            </a:r>
          </a:p>
        </p:txBody>
      </p:sp>
      <p:sp>
        <p:nvSpPr>
          <p:cNvPr id="6" name="Rectangle 3"/>
          <p:cNvSpPr txBox="1">
            <a:spLocks noChangeArrowheads="1"/>
          </p:cNvSpPr>
          <p:nvPr/>
        </p:nvSpPr>
        <p:spPr bwMode="auto">
          <a:xfrm>
            <a:off x="4305300" y="1295400"/>
            <a:ext cx="46863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spcBef>
                <a:spcPct val="0"/>
              </a:spcBef>
            </a:pPr>
            <a:r>
              <a:rPr lang="ru-RU" altLang="en-US" b="0" dirty="0" smtClean="0">
                <a:solidFill>
                  <a:srgbClr val="FFFFFF"/>
                </a:solidFill>
              </a:rPr>
              <a:t>Парк «</a:t>
            </a:r>
            <a:r>
              <a:rPr lang="ru-RU" altLang="en-US" b="0" dirty="0" err="1" smtClean="0">
                <a:solidFill>
                  <a:srgbClr val="FFFFFF"/>
                </a:solidFill>
              </a:rPr>
              <a:t>Мапу</a:t>
            </a:r>
            <a:r>
              <a:rPr lang="ru-RU" altLang="en-US" b="0" dirty="0" smtClean="0">
                <a:solidFill>
                  <a:srgbClr val="FFFFFF"/>
                </a:solidFill>
              </a:rPr>
              <a:t> </a:t>
            </a:r>
            <a:r>
              <a:rPr lang="ru-RU" altLang="en-US" b="0" dirty="0" err="1" smtClean="0">
                <a:solidFill>
                  <a:srgbClr val="FFFFFF"/>
                </a:solidFill>
              </a:rPr>
              <a:t>Лауаль</a:t>
            </a:r>
            <a:r>
              <a:rPr lang="ru-RU" altLang="en-US" b="0" dirty="0" smtClean="0">
                <a:solidFill>
                  <a:srgbClr val="FFFFFF"/>
                </a:solidFill>
              </a:rPr>
              <a:t>»</a:t>
            </a:r>
            <a:r>
              <a:rPr lang="en-US" altLang="en-US" b="0" dirty="0" smtClean="0">
                <a:solidFill>
                  <a:srgbClr val="FFFFFF"/>
                </a:solidFill>
              </a:rPr>
              <a:t> (</a:t>
            </a:r>
            <a:r>
              <a:rPr lang="ru-RU" altLang="en-US" b="0" dirty="0" smtClean="0">
                <a:solidFill>
                  <a:srgbClr val="FFFFFF"/>
                </a:solidFill>
              </a:rPr>
              <a:t>Чили</a:t>
            </a:r>
            <a:r>
              <a:rPr lang="en-US" altLang="en-US" b="0" dirty="0" smtClean="0">
                <a:solidFill>
                  <a:srgbClr val="FFFFFF"/>
                </a:solidFill>
              </a:rPr>
              <a:t>):</a:t>
            </a:r>
            <a:endParaRPr lang="en-US" altLang="en-US" b="0" dirty="0">
              <a:solidFill>
                <a:srgbClr val="FFFFFF"/>
              </a:solidFill>
            </a:endParaRPr>
          </a:p>
          <a:p>
            <a:pPr lvl="1">
              <a:spcBef>
                <a:spcPct val="0"/>
              </a:spcBef>
            </a:pPr>
            <a:r>
              <a:rPr lang="ru-RU" altLang="en-US" b="0" dirty="0" smtClean="0">
                <a:solidFill>
                  <a:srgbClr val="FFFFFF"/>
                </a:solidFill>
              </a:rPr>
              <a:t>роль землевладения;</a:t>
            </a:r>
            <a:endParaRPr lang="en-US" altLang="en-US" b="0" dirty="0" smtClean="0">
              <a:solidFill>
                <a:srgbClr val="FFFFFF"/>
              </a:solidFill>
            </a:endParaRPr>
          </a:p>
          <a:p>
            <a:pPr lvl="1">
              <a:spcBef>
                <a:spcPct val="0"/>
              </a:spcBef>
            </a:pPr>
            <a:r>
              <a:rPr lang="ru-RU" altLang="en-US" b="0" dirty="0" smtClean="0">
                <a:solidFill>
                  <a:srgbClr val="FFFFFF"/>
                </a:solidFill>
              </a:rPr>
              <a:t>местные владеют </a:t>
            </a:r>
            <a:r>
              <a:rPr lang="en-US" altLang="en-US" b="0" dirty="0" smtClean="0">
                <a:solidFill>
                  <a:srgbClr val="FFFFFF"/>
                </a:solidFill>
              </a:rPr>
              <a:t>23</a:t>
            </a:r>
            <a:r>
              <a:rPr lang="en-US" altLang="en-US" b="0" dirty="0" smtClean="0">
                <a:solidFill>
                  <a:srgbClr val="FFFFFF"/>
                </a:solidFill>
              </a:rPr>
              <a:t>% </a:t>
            </a:r>
            <a:r>
              <a:rPr lang="ru-RU" altLang="en-US" b="0" dirty="0" smtClean="0">
                <a:solidFill>
                  <a:srgbClr val="FFFFFF"/>
                </a:solidFill>
              </a:rPr>
              <a:t>земли;</a:t>
            </a:r>
            <a:endParaRPr lang="en-US" altLang="en-US" b="0" dirty="0" smtClean="0">
              <a:solidFill>
                <a:srgbClr val="FFFFFF"/>
              </a:solidFill>
            </a:endParaRPr>
          </a:p>
          <a:p>
            <a:pPr lvl="1">
              <a:spcBef>
                <a:spcPct val="0"/>
              </a:spcBef>
            </a:pPr>
            <a:r>
              <a:rPr lang="ru-RU" altLang="en-US" b="0" dirty="0">
                <a:solidFill>
                  <a:srgbClr val="FFFFFF"/>
                </a:solidFill>
              </a:rPr>
              <a:t>б</a:t>
            </a:r>
            <a:r>
              <a:rPr lang="ru-RU" altLang="en-US" b="0" dirty="0" smtClean="0">
                <a:solidFill>
                  <a:srgbClr val="FFFFFF"/>
                </a:solidFill>
              </a:rPr>
              <a:t>оятся потерять свои земли, поэтому избегают туристов;</a:t>
            </a:r>
            <a:endParaRPr lang="en-US" altLang="en-US" b="0" dirty="0" smtClean="0">
              <a:solidFill>
                <a:srgbClr val="FFFFFF"/>
              </a:solidFill>
            </a:endParaRPr>
          </a:p>
          <a:p>
            <a:pPr lvl="1">
              <a:spcBef>
                <a:spcPct val="0"/>
              </a:spcBef>
            </a:pPr>
            <a:r>
              <a:rPr lang="ru-RU" altLang="en-US" b="0" dirty="0">
                <a:solidFill>
                  <a:srgbClr val="FFFFFF"/>
                </a:solidFill>
              </a:rPr>
              <a:t>м</a:t>
            </a:r>
            <a:r>
              <a:rPr lang="ru-RU" altLang="en-US" b="0" dirty="0" smtClean="0">
                <a:solidFill>
                  <a:srgbClr val="FFFFFF"/>
                </a:solidFill>
              </a:rPr>
              <a:t>ногие семьи участвуют в спорах относительно владения землей;</a:t>
            </a:r>
            <a:endParaRPr lang="en-US" altLang="en-US" b="0" dirty="0" smtClean="0">
              <a:solidFill>
                <a:srgbClr val="FFFFFF"/>
              </a:solidFill>
            </a:endParaRPr>
          </a:p>
          <a:p>
            <a:pPr lvl="1">
              <a:spcBef>
                <a:spcPct val="0"/>
              </a:spcBef>
            </a:pPr>
            <a:r>
              <a:rPr lang="ru-RU" altLang="en-US" b="0" dirty="0" smtClean="0">
                <a:solidFill>
                  <a:srgbClr val="FFFFFF"/>
                </a:solidFill>
              </a:rPr>
              <a:t>насилие, связанное с землевладением/ доступом к земле.</a:t>
            </a:r>
            <a:endParaRPr lang="en-US" altLang="en-US" b="0" dirty="0" smtClean="0">
              <a:solidFill>
                <a:srgbClr val="FFFFFF"/>
              </a:solidFill>
            </a:endParaRPr>
          </a:p>
        </p:txBody>
      </p:sp>
    </p:spTree>
    <p:extLst>
      <p:ext uri="{BB962C8B-B14F-4D97-AF65-F5344CB8AC3E}">
        <p14:creationId xmlns:p14="http://schemas.microsoft.com/office/powerpoint/2010/main" val="12198708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2770" name="Title 3"/>
          <p:cNvSpPr>
            <a:spLocks noGrp="1"/>
          </p:cNvSpPr>
          <p:nvPr>
            <p:ph type="title"/>
          </p:nvPr>
        </p:nvSpPr>
        <p:spPr/>
        <p:txBody>
          <a:bodyPr/>
          <a:lstStyle/>
          <a:p>
            <a:endParaRPr lang="en-US" altLang="en-US" smtClean="0"/>
          </a:p>
        </p:txBody>
      </p:sp>
      <p:pic>
        <p:nvPicPr>
          <p:cNvPr id="2" name="Picture 1"/>
          <p:cNvPicPr>
            <a:picLocks noChangeAspect="1"/>
          </p:cNvPicPr>
          <p:nvPr/>
        </p:nvPicPr>
        <p:blipFill>
          <a:blip r:embed="rId2"/>
          <a:stretch>
            <a:fillRect/>
          </a:stretch>
        </p:blipFill>
        <p:spPr>
          <a:xfrm>
            <a:off x="685800" y="428625"/>
            <a:ext cx="7772400" cy="6000750"/>
          </a:xfrm>
          <a:prstGeom prst="rect">
            <a:avLst/>
          </a:prstGeom>
        </p:spPr>
      </p:pic>
    </p:spTree>
    <p:extLst>
      <p:ext uri="{BB962C8B-B14F-4D97-AF65-F5344CB8AC3E}">
        <p14:creationId xmlns:p14="http://schemas.microsoft.com/office/powerpoint/2010/main" val="26888380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0"/>
            <a:ext cx="4038600" cy="1143000"/>
          </a:xfrm>
        </p:spPr>
        <p:txBody>
          <a:bodyPr/>
          <a:lstStyle/>
          <a:p>
            <a:r>
              <a:rPr lang="en-US" altLang="en-US" dirty="0" smtClean="0"/>
              <a:t>Examples</a:t>
            </a:r>
          </a:p>
        </p:txBody>
      </p:sp>
      <p:sp>
        <p:nvSpPr>
          <p:cNvPr id="4" name="Rectangle 3"/>
          <p:cNvSpPr txBox="1">
            <a:spLocks noChangeArrowheads="1"/>
          </p:cNvSpPr>
          <p:nvPr/>
        </p:nvSpPr>
        <p:spPr bwMode="auto">
          <a:xfrm>
            <a:off x="3276600" y="4869534"/>
            <a:ext cx="5295900" cy="925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spcBef>
                <a:spcPct val="0"/>
              </a:spcBef>
            </a:pPr>
            <a:r>
              <a:rPr lang="ru-RU" altLang="en-US" b="0" dirty="0" smtClean="0">
                <a:solidFill>
                  <a:srgbClr val="FFFFFF"/>
                </a:solidFill>
              </a:rPr>
              <a:t>Лома Альта</a:t>
            </a:r>
            <a:r>
              <a:rPr lang="en-US" altLang="en-US" b="0" dirty="0" smtClean="0">
                <a:solidFill>
                  <a:srgbClr val="FFFFFF"/>
                </a:solidFill>
              </a:rPr>
              <a:t> (</a:t>
            </a:r>
            <a:r>
              <a:rPr lang="ru-RU" altLang="en-US" b="0" dirty="0" smtClean="0">
                <a:solidFill>
                  <a:srgbClr val="FFFFFF"/>
                </a:solidFill>
              </a:rPr>
              <a:t>Эквадор</a:t>
            </a:r>
            <a:r>
              <a:rPr lang="en-US" altLang="en-US" b="0" dirty="0" smtClean="0">
                <a:solidFill>
                  <a:srgbClr val="FFFFFF"/>
                </a:solidFill>
              </a:rPr>
              <a:t>): </a:t>
            </a:r>
            <a:r>
              <a:rPr lang="ru-RU" altLang="en-US" b="0" dirty="0" smtClean="0">
                <a:solidFill>
                  <a:srgbClr val="FFFFFF"/>
                </a:solidFill>
              </a:rPr>
              <a:t>высокогорный тропический лес под защитой местного населения</a:t>
            </a:r>
            <a:endParaRPr lang="en-US" altLang="en-US" b="0" dirty="0" smtClean="0">
              <a:solidFill>
                <a:srgbClr val="FFFFFF"/>
              </a:solidFill>
            </a:endParaRPr>
          </a:p>
        </p:txBody>
      </p:sp>
      <p:pic>
        <p:nvPicPr>
          <p:cNvPr id="2" name="Picture 1"/>
          <p:cNvPicPr>
            <a:picLocks noChangeAspect="1"/>
          </p:cNvPicPr>
          <p:nvPr/>
        </p:nvPicPr>
        <p:blipFill>
          <a:blip r:embed="rId2"/>
          <a:stretch>
            <a:fillRect/>
          </a:stretch>
        </p:blipFill>
        <p:spPr>
          <a:xfrm>
            <a:off x="838200" y="1523999"/>
            <a:ext cx="5562600" cy="3181807"/>
          </a:xfrm>
          <a:prstGeom prst="rect">
            <a:avLst/>
          </a:prstGeom>
        </p:spPr>
      </p:pic>
      <p:sp>
        <p:nvSpPr>
          <p:cNvPr id="5" name="Rectangle 2"/>
          <p:cNvSpPr txBox="1">
            <a:spLocks noChangeArrowheads="1"/>
          </p:cNvSpPr>
          <p:nvPr/>
        </p:nvSpPr>
        <p:spPr bwMode="auto">
          <a:xfrm>
            <a:off x="714829" y="4495800"/>
            <a:ext cx="403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a:t>Примеры</a:t>
            </a:r>
          </a:p>
        </p:txBody>
      </p:sp>
      <p:sp>
        <p:nvSpPr>
          <p:cNvPr id="6" name="Rectangle 3"/>
          <p:cNvSpPr txBox="1">
            <a:spLocks noChangeArrowheads="1"/>
          </p:cNvSpPr>
          <p:nvPr/>
        </p:nvSpPr>
        <p:spPr bwMode="auto">
          <a:xfrm>
            <a:off x="406400" y="897432"/>
            <a:ext cx="8432800" cy="878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spcBef>
                <a:spcPct val="0"/>
              </a:spcBef>
            </a:pPr>
            <a:r>
              <a:rPr lang="en-US" altLang="en-US" b="0" dirty="0" smtClean="0">
                <a:solidFill>
                  <a:srgbClr val="FFFFFF"/>
                </a:solidFill>
              </a:rPr>
              <a:t>Loma Alta (Ecuador</a:t>
            </a:r>
            <a:r>
              <a:rPr lang="en-US" altLang="en-US" b="0" dirty="0">
                <a:solidFill>
                  <a:srgbClr val="FFFFFF"/>
                </a:solidFill>
              </a:rPr>
              <a:t>): community protected cloud forest</a:t>
            </a:r>
          </a:p>
          <a:p>
            <a:pPr marL="342900" lvl="1" indent="-342900">
              <a:spcBef>
                <a:spcPct val="0"/>
              </a:spcBef>
            </a:pPr>
            <a:endParaRPr lang="en-US" altLang="en-US" b="0" dirty="0">
              <a:solidFill>
                <a:srgbClr val="FFFFFF"/>
              </a:solidFill>
            </a:endParaRPr>
          </a:p>
          <a:p>
            <a:pPr lvl="1">
              <a:spcBef>
                <a:spcPct val="0"/>
              </a:spcBef>
            </a:pPr>
            <a:endParaRPr lang="en-US" altLang="en-US" b="0" dirty="0" smtClean="0">
              <a:solidFill>
                <a:srgbClr val="FFFFFF"/>
              </a:solidFill>
            </a:endParaRPr>
          </a:p>
          <a:p>
            <a:pPr marL="0" indent="0">
              <a:spcBef>
                <a:spcPct val="0"/>
              </a:spcBef>
              <a:buFont typeface="Wingdings" panose="05000000000000000000" pitchFamily="2" charset="2"/>
              <a:buNone/>
            </a:pPr>
            <a:endParaRPr lang="en-US" altLang="en-US" b="0" dirty="0" smtClean="0">
              <a:solidFill>
                <a:srgbClr val="FFFFFF"/>
              </a:solidFill>
            </a:endParaRPr>
          </a:p>
        </p:txBody>
      </p:sp>
    </p:spTree>
    <p:extLst>
      <p:ext uri="{BB962C8B-B14F-4D97-AF65-F5344CB8AC3E}">
        <p14:creationId xmlns:p14="http://schemas.microsoft.com/office/powerpoint/2010/main" val="14755100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3400" y="381000"/>
            <a:ext cx="4038600" cy="1143000"/>
          </a:xfrm>
        </p:spPr>
        <p:txBody>
          <a:bodyPr/>
          <a:lstStyle/>
          <a:p>
            <a:r>
              <a:rPr lang="en-US" altLang="en-US" dirty="0" smtClean="0"/>
              <a:t>Examples</a:t>
            </a:r>
          </a:p>
        </p:txBody>
      </p:sp>
      <p:sp>
        <p:nvSpPr>
          <p:cNvPr id="4" name="Rectangle 3"/>
          <p:cNvSpPr txBox="1">
            <a:spLocks noChangeArrowheads="1"/>
          </p:cNvSpPr>
          <p:nvPr/>
        </p:nvSpPr>
        <p:spPr bwMode="auto">
          <a:xfrm>
            <a:off x="228600" y="1600200"/>
            <a:ext cx="40005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spcBef>
                <a:spcPct val="0"/>
              </a:spcBef>
            </a:pPr>
            <a:r>
              <a:rPr lang="en-US" altLang="en-US" b="0" dirty="0" smtClean="0">
                <a:solidFill>
                  <a:srgbClr val="FFFFFF"/>
                </a:solidFill>
              </a:rPr>
              <a:t>Loma Alta (Chile):</a:t>
            </a:r>
            <a:endParaRPr lang="en-US" altLang="en-US" b="0" dirty="0">
              <a:solidFill>
                <a:srgbClr val="FFFFFF"/>
              </a:solidFill>
            </a:endParaRPr>
          </a:p>
          <a:p>
            <a:pPr lvl="1">
              <a:spcBef>
                <a:spcPct val="0"/>
              </a:spcBef>
            </a:pPr>
            <a:r>
              <a:rPr lang="en-US" altLang="en-US" b="0" dirty="0" smtClean="0">
                <a:solidFill>
                  <a:srgbClr val="FFFFFF"/>
                </a:solidFill>
              </a:rPr>
              <a:t>locals developed regulations for land use</a:t>
            </a:r>
          </a:p>
          <a:p>
            <a:pPr lvl="1">
              <a:spcBef>
                <a:spcPct val="0"/>
              </a:spcBef>
            </a:pPr>
            <a:r>
              <a:rPr lang="en-US" altLang="en-US" b="0" dirty="0" smtClean="0">
                <a:solidFill>
                  <a:srgbClr val="FFFFFF"/>
                </a:solidFill>
              </a:rPr>
              <a:t>funds from tourism go to employment but also conservation, training, development</a:t>
            </a:r>
          </a:p>
          <a:p>
            <a:pPr lvl="1">
              <a:spcBef>
                <a:spcPct val="0"/>
              </a:spcBef>
            </a:pPr>
            <a:r>
              <a:rPr lang="en-US" altLang="en-US" b="0" dirty="0" smtClean="0">
                <a:solidFill>
                  <a:srgbClr val="FFFFFF"/>
                </a:solidFill>
              </a:rPr>
              <a:t>locally driven, successful</a:t>
            </a:r>
          </a:p>
          <a:p>
            <a:pPr lvl="1">
              <a:spcBef>
                <a:spcPct val="0"/>
              </a:spcBef>
            </a:pPr>
            <a:endParaRPr lang="en-US" altLang="en-US" b="0" dirty="0" smtClean="0">
              <a:solidFill>
                <a:srgbClr val="FFFFFF"/>
              </a:solidFill>
            </a:endParaRPr>
          </a:p>
          <a:p>
            <a:pPr marL="0" indent="0">
              <a:spcBef>
                <a:spcPct val="0"/>
              </a:spcBef>
              <a:buFont typeface="Wingdings" panose="05000000000000000000" pitchFamily="2" charset="2"/>
              <a:buNone/>
            </a:pPr>
            <a:endParaRPr lang="en-US" altLang="en-US" b="0" dirty="0" smtClean="0">
              <a:solidFill>
                <a:srgbClr val="FFFFFF"/>
              </a:solidFill>
            </a:endParaRPr>
          </a:p>
        </p:txBody>
      </p:sp>
      <p:sp>
        <p:nvSpPr>
          <p:cNvPr id="5" name="Rectangle 2"/>
          <p:cNvSpPr txBox="1">
            <a:spLocks noChangeArrowheads="1"/>
          </p:cNvSpPr>
          <p:nvPr/>
        </p:nvSpPr>
        <p:spPr bwMode="auto">
          <a:xfrm>
            <a:off x="4419600" y="381000"/>
            <a:ext cx="403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a:t>Примеры</a:t>
            </a:r>
          </a:p>
        </p:txBody>
      </p:sp>
      <p:sp>
        <p:nvSpPr>
          <p:cNvPr id="6" name="Rectangle 3"/>
          <p:cNvSpPr txBox="1">
            <a:spLocks noChangeArrowheads="1"/>
          </p:cNvSpPr>
          <p:nvPr/>
        </p:nvSpPr>
        <p:spPr bwMode="auto">
          <a:xfrm>
            <a:off x="4076700" y="1600200"/>
            <a:ext cx="4865914"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spcBef>
                <a:spcPct val="0"/>
              </a:spcBef>
            </a:pPr>
            <a:r>
              <a:rPr lang="ru-RU" altLang="en-US" b="0" dirty="0" smtClean="0">
                <a:solidFill>
                  <a:srgbClr val="FFFFFF"/>
                </a:solidFill>
              </a:rPr>
              <a:t>Лома Альта</a:t>
            </a:r>
            <a:r>
              <a:rPr lang="en-US" altLang="en-US" b="0" dirty="0" smtClean="0">
                <a:solidFill>
                  <a:srgbClr val="FFFFFF"/>
                </a:solidFill>
              </a:rPr>
              <a:t> (</a:t>
            </a:r>
            <a:r>
              <a:rPr lang="ru-RU" altLang="en-US" b="0" dirty="0" smtClean="0">
                <a:solidFill>
                  <a:srgbClr val="FFFFFF"/>
                </a:solidFill>
              </a:rPr>
              <a:t>Чили</a:t>
            </a:r>
            <a:r>
              <a:rPr lang="en-US" altLang="en-US" b="0" dirty="0" smtClean="0">
                <a:solidFill>
                  <a:srgbClr val="FFFFFF"/>
                </a:solidFill>
              </a:rPr>
              <a:t>):</a:t>
            </a:r>
            <a:endParaRPr lang="en-US" altLang="en-US" b="0" dirty="0">
              <a:solidFill>
                <a:srgbClr val="FFFFFF"/>
              </a:solidFill>
            </a:endParaRPr>
          </a:p>
          <a:p>
            <a:pPr lvl="1">
              <a:spcBef>
                <a:spcPct val="0"/>
              </a:spcBef>
            </a:pPr>
            <a:r>
              <a:rPr lang="ru-RU" altLang="en-US" b="0" dirty="0">
                <a:solidFill>
                  <a:srgbClr val="FFFFFF"/>
                </a:solidFill>
              </a:rPr>
              <a:t>м</a:t>
            </a:r>
            <a:r>
              <a:rPr lang="ru-RU" altLang="en-US" b="0" dirty="0" smtClean="0">
                <a:solidFill>
                  <a:srgbClr val="FFFFFF"/>
                </a:solidFill>
              </a:rPr>
              <a:t>естное население </a:t>
            </a:r>
            <a:r>
              <a:rPr lang="ru-RU" altLang="en-US" b="0" dirty="0" err="1" smtClean="0">
                <a:solidFill>
                  <a:srgbClr val="FFFFFF"/>
                </a:solidFill>
              </a:rPr>
              <a:t>разра</a:t>
            </a:r>
            <a:r>
              <a:rPr lang="ru-RU" altLang="en-US" b="0" dirty="0" smtClean="0">
                <a:solidFill>
                  <a:srgbClr val="FFFFFF"/>
                </a:solidFill>
              </a:rPr>
              <a:t>-ботало правила </a:t>
            </a:r>
            <a:r>
              <a:rPr lang="ru-RU" altLang="en-US" b="0" dirty="0" err="1" smtClean="0">
                <a:solidFill>
                  <a:srgbClr val="FFFFFF"/>
                </a:solidFill>
              </a:rPr>
              <a:t>использо-вания</a:t>
            </a:r>
            <a:r>
              <a:rPr lang="ru-RU" altLang="en-US" b="0" dirty="0" smtClean="0">
                <a:solidFill>
                  <a:srgbClr val="FFFFFF"/>
                </a:solidFill>
              </a:rPr>
              <a:t> своих земель;</a:t>
            </a:r>
            <a:endParaRPr lang="en-US" altLang="en-US" b="0" dirty="0" smtClean="0">
              <a:solidFill>
                <a:srgbClr val="FFFFFF"/>
              </a:solidFill>
            </a:endParaRPr>
          </a:p>
          <a:p>
            <a:pPr lvl="1">
              <a:spcBef>
                <a:spcPct val="0"/>
              </a:spcBef>
            </a:pPr>
            <a:r>
              <a:rPr lang="ru-RU" altLang="en-US" b="0" dirty="0" smtClean="0">
                <a:solidFill>
                  <a:srgbClr val="FFFFFF"/>
                </a:solidFill>
              </a:rPr>
              <a:t>прибыль от туризма идет на оплату труда, охрану природы, обучение и развитие;</a:t>
            </a:r>
            <a:endParaRPr lang="en-US" altLang="en-US" b="0" dirty="0" smtClean="0">
              <a:solidFill>
                <a:srgbClr val="FFFFFF"/>
              </a:solidFill>
            </a:endParaRPr>
          </a:p>
          <a:p>
            <a:pPr lvl="1">
              <a:spcBef>
                <a:spcPct val="0"/>
              </a:spcBef>
            </a:pPr>
            <a:r>
              <a:rPr lang="ru-RU" altLang="en-US" b="0" dirty="0" smtClean="0">
                <a:solidFill>
                  <a:srgbClr val="FFFFFF"/>
                </a:solidFill>
              </a:rPr>
              <a:t>инициировано на местном уровне, успешный пример.</a:t>
            </a:r>
            <a:endParaRPr lang="en-US" altLang="en-US" b="0" dirty="0" smtClean="0">
              <a:solidFill>
                <a:srgbClr val="FFFFFF"/>
              </a:solidFill>
            </a:endParaRPr>
          </a:p>
        </p:txBody>
      </p:sp>
    </p:spTree>
    <p:extLst>
      <p:ext uri="{BB962C8B-B14F-4D97-AF65-F5344CB8AC3E}">
        <p14:creationId xmlns:p14="http://schemas.microsoft.com/office/powerpoint/2010/main" val="13243683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381000"/>
            <a:ext cx="4038600" cy="1143000"/>
          </a:xfrm>
        </p:spPr>
        <p:txBody>
          <a:bodyPr/>
          <a:lstStyle/>
          <a:p>
            <a:r>
              <a:rPr lang="en-US" altLang="en-US" dirty="0" smtClean="0"/>
              <a:t>Examples</a:t>
            </a:r>
          </a:p>
        </p:txBody>
      </p:sp>
      <p:sp>
        <p:nvSpPr>
          <p:cNvPr id="4" name="Rectangle 3"/>
          <p:cNvSpPr txBox="1">
            <a:spLocks noChangeArrowheads="1"/>
          </p:cNvSpPr>
          <p:nvPr/>
        </p:nvSpPr>
        <p:spPr bwMode="auto">
          <a:xfrm>
            <a:off x="571500" y="1752600"/>
            <a:ext cx="39243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spcBef>
                <a:spcPct val="0"/>
              </a:spcBef>
            </a:pPr>
            <a:r>
              <a:rPr lang="en-US" altLang="en-US" b="0" dirty="0" smtClean="0">
                <a:solidFill>
                  <a:srgbClr val="FFFFFF"/>
                </a:solidFill>
              </a:rPr>
              <a:t>Cardamom Mountains (Cambodia):</a:t>
            </a:r>
            <a:endParaRPr lang="en-US" altLang="en-US" b="0" dirty="0">
              <a:solidFill>
                <a:srgbClr val="FFFFFF"/>
              </a:solidFill>
            </a:endParaRPr>
          </a:p>
          <a:p>
            <a:pPr lvl="1">
              <a:spcBef>
                <a:spcPct val="0"/>
              </a:spcBef>
            </a:pPr>
            <a:r>
              <a:rPr lang="en-US" altLang="en-US" b="0" dirty="0" smtClean="0">
                <a:solidFill>
                  <a:srgbClr val="FFFFFF"/>
                </a:solidFill>
              </a:rPr>
              <a:t>wilderness area, much </a:t>
            </a:r>
            <a:r>
              <a:rPr lang="en-US" altLang="en-US" b="0" dirty="0" smtClean="0">
                <a:solidFill>
                  <a:srgbClr val="FFFFFF"/>
                </a:solidFill>
              </a:rPr>
              <a:t>wildlife</a:t>
            </a:r>
            <a:endParaRPr lang="ru-RU" altLang="en-US" b="0" dirty="0" smtClean="0">
              <a:solidFill>
                <a:srgbClr val="FFFFFF"/>
              </a:solidFill>
            </a:endParaRPr>
          </a:p>
          <a:p>
            <a:pPr marL="457200" lvl="1" indent="0">
              <a:spcBef>
                <a:spcPct val="0"/>
              </a:spcBef>
              <a:buNone/>
            </a:pPr>
            <a:endParaRPr lang="en-US" altLang="en-US" b="0" dirty="0" smtClean="0">
              <a:solidFill>
                <a:srgbClr val="FFFFFF"/>
              </a:solidFill>
            </a:endParaRPr>
          </a:p>
          <a:p>
            <a:pPr lvl="1">
              <a:spcBef>
                <a:spcPct val="0"/>
              </a:spcBef>
            </a:pPr>
            <a:r>
              <a:rPr lang="en-US" altLang="en-US" b="0" dirty="0" smtClean="0">
                <a:solidFill>
                  <a:srgbClr val="FFFFFF"/>
                </a:solidFill>
              </a:rPr>
              <a:t>successful ecotourism </a:t>
            </a:r>
            <a:r>
              <a:rPr lang="en-US" altLang="en-US" b="0" dirty="0" smtClean="0">
                <a:solidFill>
                  <a:srgbClr val="FFFFFF"/>
                </a:solidFill>
              </a:rPr>
              <a:t>project</a:t>
            </a:r>
            <a:endParaRPr lang="ru-RU" altLang="en-US" b="0" dirty="0" smtClean="0">
              <a:solidFill>
                <a:srgbClr val="FFFFFF"/>
              </a:solidFill>
            </a:endParaRPr>
          </a:p>
          <a:p>
            <a:pPr marL="457200" lvl="1" indent="0">
              <a:spcBef>
                <a:spcPct val="0"/>
              </a:spcBef>
              <a:buNone/>
            </a:pPr>
            <a:endParaRPr lang="en-US" altLang="en-US" b="0" dirty="0" smtClean="0">
              <a:solidFill>
                <a:srgbClr val="FFFFFF"/>
              </a:solidFill>
            </a:endParaRPr>
          </a:p>
          <a:p>
            <a:pPr lvl="1">
              <a:spcBef>
                <a:spcPct val="0"/>
              </a:spcBef>
            </a:pPr>
            <a:r>
              <a:rPr lang="en-US" altLang="en-US" b="0" dirty="0" smtClean="0">
                <a:solidFill>
                  <a:srgbClr val="FFFFFF"/>
                </a:solidFill>
              </a:rPr>
              <a:t>several parts</a:t>
            </a:r>
          </a:p>
          <a:p>
            <a:pPr lvl="1">
              <a:spcBef>
                <a:spcPct val="0"/>
              </a:spcBef>
            </a:pPr>
            <a:endParaRPr lang="en-US" altLang="en-US" b="0" dirty="0" smtClean="0">
              <a:solidFill>
                <a:srgbClr val="FFFFFF"/>
              </a:solidFill>
            </a:endParaRPr>
          </a:p>
          <a:p>
            <a:pPr marL="0" indent="0">
              <a:spcBef>
                <a:spcPct val="0"/>
              </a:spcBef>
              <a:buFont typeface="Wingdings" panose="05000000000000000000" pitchFamily="2" charset="2"/>
              <a:buNone/>
            </a:pPr>
            <a:endParaRPr lang="en-US" altLang="en-US" b="0" dirty="0" smtClean="0">
              <a:solidFill>
                <a:srgbClr val="FFFFFF"/>
              </a:solidFill>
            </a:endParaRPr>
          </a:p>
        </p:txBody>
      </p:sp>
      <p:sp>
        <p:nvSpPr>
          <p:cNvPr id="5" name="Rectangle 2"/>
          <p:cNvSpPr txBox="1">
            <a:spLocks noChangeArrowheads="1"/>
          </p:cNvSpPr>
          <p:nvPr/>
        </p:nvSpPr>
        <p:spPr bwMode="auto">
          <a:xfrm>
            <a:off x="4697186" y="381000"/>
            <a:ext cx="403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a:t>Примеры</a:t>
            </a:r>
          </a:p>
        </p:txBody>
      </p:sp>
      <p:sp>
        <p:nvSpPr>
          <p:cNvPr id="6" name="Rectangle 3"/>
          <p:cNvSpPr txBox="1">
            <a:spLocks noChangeArrowheads="1"/>
          </p:cNvSpPr>
          <p:nvPr/>
        </p:nvSpPr>
        <p:spPr bwMode="auto">
          <a:xfrm>
            <a:off x="4582886" y="1752600"/>
            <a:ext cx="4408714"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spcBef>
                <a:spcPct val="0"/>
              </a:spcBef>
            </a:pPr>
            <a:r>
              <a:rPr lang="ru-RU" altLang="en-US" b="0" dirty="0" smtClean="0">
                <a:solidFill>
                  <a:srgbClr val="FFFFFF"/>
                </a:solidFill>
              </a:rPr>
              <a:t>Кардамомские холмы</a:t>
            </a:r>
            <a:r>
              <a:rPr lang="en-US" altLang="en-US" b="0" dirty="0" smtClean="0">
                <a:solidFill>
                  <a:srgbClr val="FFFFFF"/>
                </a:solidFill>
              </a:rPr>
              <a:t> (</a:t>
            </a:r>
            <a:r>
              <a:rPr lang="ru-RU" altLang="en-US" b="0" dirty="0" smtClean="0">
                <a:solidFill>
                  <a:srgbClr val="FFFFFF"/>
                </a:solidFill>
              </a:rPr>
              <a:t>Камбоджа</a:t>
            </a:r>
            <a:r>
              <a:rPr lang="en-US" altLang="en-US" b="0" dirty="0" smtClean="0">
                <a:solidFill>
                  <a:srgbClr val="FFFFFF"/>
                </a:solidFill>
              </a:rPr>
              <a:t>):</a:t>
            </a:r>
            <a:endParaRPr lang="en-US" altLang="en-US" b="0" dirty="0">
              <a:solidFill>
                <a:srgbClr val="FFFFFF"/>
              </a:solidFill>
            </a:endParaRPr>
          </a:p>
          <a:p>
            <a:pPr lvl="1">
              <a:spcBef>
                <a:spcPct val="0"/>
              </a:spcBef>
            </a:pPr>
            <a:r>
              <a:rPr lang="ru-RU" altLang="en-US" b="0" dirty="0" smtClean="0">
                <a:solidFill>
                  <a:srgbClr val="FFFFFF"/>
                </a:solidFill>
              </a:rPr>
              <a:t>дикая природа с б</a:t>
            </a:r>
            <a:r>
              <a:rPr lang="ru-RU" altLang="en-US" b="0" dirty="0" smtClean="0">
                <a:solidFill>
                  <a:srgbClr val="FFFFFF"/>
                </a:solidFill>
              </a:rPr>
              <a:t>огатой флорой и фауной;</a:t>
            </a:r>
            <a:endParaRPr lang="en-US" altLang="en-US" b="0" dirty="0" smtClean="0">
              <a:solidFill>
                <a:srgbClr val="FFFFFF"/>
              </a:solidFill>
            </a:endParaRPr>
          </a:p>
          <a:p>
            <a:pPr lvl="1">
              <a:spcBef>
                <a:spcPct val="0"/>
              </a:spcBef>
            </a:pPr>
            <a:r>
              <a:rPr lang="ru-RU" altLang="en-US" b="0" dirty="0" smtClean="0">
                <a:solidFill>
                  <a:srgbClr val="FFFFFF"/>
                </a:solidFill>
              </a:rPr>
              <a:t>успешный </a:t>
            </a:r>
            <a:r>
              <a:rPr lang="ru-RU" altLang="en-US" b="0" dirty="0" err="1" smtClean="0">
                <a:solidFill>
                  <a:srgbClr val="FFFFFF"/>
                </a:solidFill>
              </a:rPr>
              <a:t>экотуристический</a:t>
            </a:r>
            <a:r>
              <a:rPr lang="ru-RU" altLang="en-US" b="0" dirty="0" smtClean="0">
                <a:solidFill>
                  <a:srgbClr val="FFFFFF"/>
                </a:solidFill>
              </a:rPr>
              <a:t> проект;</a:t>
            </a:r>
            <a:endParaRPr lang="en-US" altLang="en-US" b="0" dirty="0" smtClean="0">
              <a:solidFill>
                <a:srgbClr val="FFFFFF"/>
              </a:solidFill>
            </a:endParaRPr>
          </a:p>
          <a:p>
            <a:pPr lvl="1">
              <a:spcBef>
                <a:spcPct val="0"/>
              </a:spcBef>
            </a:pPr>
            <a:r>
              <a:rPr lang="ru-RU" altLang="en-US" b="0" dirty="0" smtClean="0">
                <a:solidFill>
                  <a:srgbClr val="FFFFFF"/>
                </a:solidFill>
              </a:rPr>
              <a:t>несколько частей.</a:t>
            </a:r>
            <a:endParaRPr lang="en-US" altLang="en-US" b="0" dirty="0" smtClean="0">
              <a:solidFill>
                <a:srgbClr val="FFFFFF"/>
              </a:solidFill>
            </a:endParaRPr>
          </a:p>
          <a:p>
            <a:pPr lvl="1">
              <a:spcBef>
                <a:spcPct val="0"/>
              </a:spcBef>
            </a:pPr>
            <a:endParaRPr lang="en-US" altLang="en-US" b="0" dirty="0" smtClean="0">
              <a:solidFill>
                <a:srgbClr val="FFFFFF"/>
              </a:solidFill>
            </a:endParaRPr>
          </a:p>
          <a:p>
            <a:pPr marL="0" indent="0">
              <a:spcBef>
                <a:spcPct val="0"/>
              </a:spcBef>
              <a:buFont typeface="Wingdings" panose="05000000000000000000" pitchFamily="2" charset="2"/>
              <a:buNone/>
            </a:pPr>
            <a:endParaRPr lang="en-US" altLang="en-US" b="0" dirty="0" smtClean="0">
              <a:solidFill>
                <a:srgbClr val="FFFFFF"/>
              </a:solidFill>
            </a:endParaRPr>
          </a:p>
        </p:txBody>
      </p:sp>
    </p:spTree>
    <p:extLst>
      <p:ext uri="{BB962C8B-B14F-4D97-AF65-F5344CB8AC3E}">
        <p14:creationId xmlns:p14="http://schemas.microsoft.com/office/powerpoint/2010/main" val="35394398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3400" y="381000"/>
            <a:ext cx="4038600" cy="1143000"/>
          </a:xfrm>
        </p:spPr>
        <p:txBody>
          <a:bodyPr/>
          <a:lstStyle/>
          <a:p>
            <a:r>
              <a:rPr lang="en-US" altLang="en-US" dirty="0" smtClean="0"/>
              <a:t>Examples</a:t>
            </a:r>
          </a:p>
        </p:txBody>
      </p:sp>
      <p:sp>
        <p:nvSpPr>
          <p:cNvPr id="4" name="Rectangle 3"/>
          <p:cNvSpPr txBox="1">
            <a:spLocks noChangeArrowheads="1"/>
          </p:cNvSpPr>
          <p:nvPr/>
        </p:nvSpPr>
        <p:spPr bwMode="auto">
          <a:xfrm>
            <a:off x="152400" y="1371600"/>
            <a:ext cx="42291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spcBef>
                <a:spcPct val="0"/>
              </a:spcBef>
            </a:pPr>
            <a:r>
              <a:rPr lang="en-US" altLang="en-US" b="0" dirty="0" smtClean="0">
                <a:solidFill>
                  <a:srgbClr val="FFFFFF"/>
                </a:solidFill>
              </a:rPr>
              <a:t>Cardamom Mountains (Cambodia):</a:t>
            </a:r>
            <a:endParaRPr lang="en-US" altLang="en-US" b="0" dirty="0">
              <a:solidFill>
                <a:srgbClr val="FFFFFF"/>
              </a:solidFill>
            </a:endParaRPr>
          </a:p>
          <a:p>
            <a:pPr lvl="1">
              <a:spcBef>
                <a:spcPct val="0"/>
              </a:spcBef>
            </a:pPr>
            <a:r>
              <a:rPr lang="en-US" altLang="en-US" b="0" dirty="0" smtClean="0">
                <a:solidFill>
                  <a:srgbClr val="FFFFFF"/>
                </a:solidFill>
              </a:rPr>
              <a:t>start: reforestation project, employs ~180 people</a:t>
            </a:r>
          </a:p>
          <a:p>
            <a:pPr lvl="1">
              <a:spcBef>
                <a:spcPct val="0"/>
              </a:spcBef>
            </a:pPr>
            <a:r>
              <a:rPr lang="en-US" altLang="en-US" b="0" dirty="0" smtClean="0">
                <a:solidFill>
                  <a:srgbClr val="FFFFFF"/>
                </a:solidFill>
              </a:rPr>
              <a:t>start: extensive training for locals – guiding, hosting, cooking, communication, business management, waste management, recycling, etc. </a:t>
            </a:r>
          </a:p>
          <a:p>
            <a:pPr lvl="1">
              <a:spcBef>
                <a:spcPct val="0"/>
              </a:spcBef>
            </a:pPr>
            <a:endParaRPr lang="en-US" altLang="en-US" b="0" dirty="0" smtClean="0">
              <a:solidFill>
                <a:srgbClr val="FFFFFF"/>
              </a:solidFill>
            </a:endParaRPr>
          </a:p>
          <a:p>
            <a:pPr marL="0" indent="0">
              <a:spcBef>
                <a:spcPct val="0"/>
              </a:spcBef>
              <a:buFont typeface="Wingdings" panose="05000000000000000000" pitchFamily="2" charset="2"/>
              <a:buNone/>
            </a:pPr>
            <a:endParaRPr lang="en-US" altLang="en-US" b="0" dirty="0" smtClean="0">
              <a:solidFill>
                <a:srgbClr val="FFFFFF"/>
              </a:solidFill>
            </a:endParaRPr>
          </a:p>
        </p:txBody>
      </p:sp>
      <p:sp>
        <p:nvSpPr>
          <p:cNvPr id="5" name="Rectangle 2"/>
          <p:cNvSpPr txBox="1">
            <a:spLocks noChangeArrowheads="1"/>
          </p:cNvSpPr>
          <p:nvPr/>
        </p:nvSpPr>
        <p:spPr bwMode="auto">
          <a:xfrm>
            <a:off x="4577443" y="381000"/>
            <a:ext cx="403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a:t>Примеры</a:t>
            </a:r>
          </a:p>
        </p:txBody>
      </p:sp>
      <p:sp>
        <p:nvSpPr>
          <p:cNvPr id="6" name="Rectangle 3"/>
          <p:cNvSpPr txBox="1">
            <a:spLocks noChangeArrowheads="1"/>
          </p:cNvSpPr>
          <p:nvPr/>
        </p:nvSpPr>
        <p:spPr bwMode="auto">
          <a:xfrm>
            <a:off x="4229100" y="1371600"/>
            <a:ext cx="48006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spcBef>
                <a:spcPct val="0"/>
              </a:spcBef>
            </a:pPr>
            <a:r>
              <a:rPr lang="ru-RU" altLang="en-US" b="0" dirty="0">
                <a:solidFill>
                  <a:srgbClr val="FFFFFF"/>
                </a:solidFill>
              </a:rPr>
              <a:t>Кардамомские холмы</a:t>
            </a:r>
            <a:r>
              <a:rPr lang="en-US" altLang="en-US" b="0" dirty="0">
                <a:solidFill>
                  <a:srgbClr val="FFFFFF"/>
                </a:solidFill>
              </a:rPr>
              <a:t> (</a:t>
            </a:r>
            <a:r>
              <a:rPr lang="ru-RU" altLang="en-US" b="0" dirty="0">
                <a:solidFill>
                  <a:srgbClr val="FFFFFF"/>
                </a:solidFill>
              </a:rPr>
              <a:t>Камбоджа</a:t>
            </a:r>
            <a:r>
              <a:rPr lang="en-US" altLang="en-US" b="0" dirty="0">
                <a:solidFill>
                  <a:srgbClr val="FFFFFF"/>
                </a:solidFill>
              </a:rPr>
              <a:t>):</a:t>
            </a:r>
          </a:p>
          <a:p>
            <a:pPr lvl="1">
              <a:spcBef>
                <a:spcPct val="0"/>
              </a:spcBef>
            </a:pPr>
            <a:r>
              <a:rPr lang="ru-RU" altLang="en-US" b="0" dirty="0" smtClean="0">
                <a:solidFill>
                  <a:srgbClr val="FFFFFF"/>
                </a:solidFill>
              </a:rPr>
              <a:t>начало</a:t>
            </a:r>
            <a:r>
              <a:rPr lang="en-US" altLang="en-US" b="0" dirty="0" smtClean="0">
                <a:solidFill>
                  <a:srgbClr val="FFFFFF"/>
                </a:solidFill>
              </a:rPr>
              <a:t>: </a:t>
            </a:r>
            <a:r>
              <a:rPr lang="ru-RU" altLang="en-US" b="0" dirty="0" smtClean="0">
                <a:solidFill>
                  <a:srgbClr val="FFFFFF"/>
                </a:solidFill>
              </a:rPr>
              <a:t>проект по </a:t>
            </a:r>
            <a:r>
              <a:rPr lang="ru-RU" altLang="en-US" b="0" dirty="0" err="1" smtClean="0">
                <a:solidFill>
                  <a:srgbClr val="FFFFFF"/>
                </a:solidFill>
              </a:rPr>
              <a:t>лесо</a:t>
            </a:r>
            <a:r>
              <a:rPr lang="ru-RU" altLang="en-US" b="0" dirty="0" smtClean="0">
                <a:solidFill>
                  <a:srgbClr val="FFFFFF"/>
                </a:solidFill>
              </a:rPr>
              <a:t>-восстановлению (</a:t>
            </a:r>
            <a:r>
              <a:rPr lang="en-US" altLang="en-US" b="0" dirty="0" smtClean="0">
                <a:solidFill>
                  <a:srgbClr val="FFFFFF"/>
                </a:solidFill>
              </a:rPr>
              <a:t>~</a:t>
            </a:r>
            <a:r>
              <a:rPr lang="en-US" altLang="en-US" b="0" dirty="0" smtClean="0">
                <a:solidFill>
                  <a:srgbClr val="FFFFFF"/>
                </a:solidFill>
              </a:rPr>
              <a:t>180 </a:t>
            </a:r>
            <a:r>
              <a:rPr lang="ru-RU" altLang="en-US" b="0" dirty="0" smtClean="0">
                <a:solidFill>
                  <a:srgbClr val="FFFFFF"/>
                </a:solidFill>
              </a:rPr>
              <a:t>работников);</a:t>
            </a:r>
            <a:endParaRPr lang="en-US" altLang="en-US" b="0" dirty="0" smtClean="0">
              <a:solidFill>
                <a:srgbClr val="FFFFFF"/>
              </a:solidFill>
            </a:endParaRPr>
          </a:p>
          <a:p>
            <a:pPr lvl="1">
              <a:spcBef>
                <a:spcPct val="0"/>
              </a:spcBef>
            </a:pPr>
            <a:r>
              <a:rPr lang="ru-RU" altLang="en-US" b="0" dirty="0" smtClean="0">
                <a:solidFill>
                  <a:srgbClr val="FFFFFF"/>
                </a:solidFill>
              </a:rPr>
              <a:t>начало</a:t>
            </a:r>
            <a:r>
              <a:rPr lang="en-US" altLang="en-US" b="0" dirty="0" smtClean="0">
                <a:solidFill>
                  <a:srgbClr val="FFFFFF"/>
                </a:solidFill>
              </a:rPr>
              <a:t>: </a:t>
            </a:r>
            <a:r>
              <a:rPr lang="ru-RU" altLang="en-US" b="0" dirty="0" smtClean="0">
                <a:solidFill>
                  <a:srgbClr val="FFFFFF"/>
                </a:solidFill>
              </a:rPr>
              <a:t>обширное </a:t>
            </a:r>
            <a:r>
              <a:rPr lang="ru-RU" altLang="en-US" b="0" dirty="0" err="1" smtClean="0">
                <a:solidFill>
                  <a:srgbClr val="FFFFFF"/>
                </a:solidFill>
              </a:rPr>
              <a:t>обуче-ние</a:t>
            </a:r>
            <a:r>
              <a:rPr lang="ru-RU" altLang="en-US" b="0" dirty="0" smtClean="0">
                <a:solidFill>
                  <a:srgbClr val="FFFFFF"/>
                </a:solidFill>
              </a:rPr>
              <a:t> местного населения</a:t>
            </a:r>
            <a:r>
              <a:rPr lang="en-US" altLang="en-US" b="0" dirty="0" smtClean="0">
                <a:solidFill>
                  <a:srgbClr val="FFFFFF"/>
                </a:solidFill>
              </a:rPr>
              <a:t> </a:t>
            </a:r>
            <a:r>
              <a:rPr lang="en-US" altLang="en-US" b="0" dirty="0" smtClean="0">
                <a:solidFill>
                  <a:srgbClr val="FFFFFF"/>
                </a:solidFill>
              </a:rPr>
              <a:t>– </a:t>
            </a:r>
            <a:r>
              <a:rPr lang="ru-RU" altLang="en-US" b="0" dirty="0" smtClean="0">
                <a:solidFill>
                  <a:srgbClr val="FFFFFF"/>
                </a:solidFill>
              </a:rPr>
              <a:t>гиды</a:t>
            </a:r>
            <a:r>
              <a:rPr lang="en-US" altLang="en-US" b="0" dirty="0" smtClean="0">
                <a:solidFill>
                  <a:srgbClr val="FFFFFF"/>
                </a:solidFill>
              </a:rPr>
              <a:t>, </a:t>
            </a:r>
            <a:r>
              <a:rPr lang="ru-RU" altLang="en-US" b="0" dirty="0" smtClean="0">
                <a:solidFill>
                  <a:srgbClr val="FFFFFF"/>
                </a:solidFill>
              </a:rPr>
              <a:t>прием гостей</a:t>
            </a:r>
            <a:r>
              <a:rPr lang="en-US" altLang="en-US" b="0" dirty="0" smtClean="0">
                <a:solidFill>
                  <a:srgbClr val="FFFFFF"/>
                </a:solidFill>
              </a:rPr>
              <a:t>, </a:t>
            </a:r>
            <a:r>
              <a:rPr lang="ru-RU" altLang="en-US" b="0" dirty="0" smtClean="0">
                <a:solidFill>
                  <a:srgbClr val="FFFFFF"/>
                </a:solidFill>
              </a:rPr>
              <a:t>готовка</a:t>
            </a:r>
            <a:r>
              <a:rPr lang="en-US" altLang="en-US" b="0" dirty="0" smtClean="0">
                <a:solidFill>
                  <a:srgbClr val="FFFFFF"/>
                </a:solidFill>
              </a:rPr>
              <a:t>, </a:t>
            </a:r>
            <a:r>
              <a:rPr lang="ru-RU" altLang="en-US" b="0" dirty="0" smtClean="0">
                <a:solidFill>
                  <a:srgbClr val="FFFFFF"/>
                </a:solidFill>
              </a:rPr>
              <a:t>коммуникации</a:t>
            </a:r>
            <a:r>
              <a:rPr lang="en-US" altLang="en-US" b="0" dirty="0" smtClean="0">
                <a:solidFill>
                  <a:srgbClr val="FFFFFF"/>
                </a:solidFill>
              </a:rPr>
              <a:t>, </a:t>
            </a:r>
            <a:r>
              <a:rPr lang="ru-RU" altLang="en-US" b="0" dirty="0" smtClean="0">
                <a:solidFill>
                  <a:srgbClr val="FFFFFF"/>
                </a:solidFill>
              </a:rPr>
              <a:t>бизнес-управление</a:t>
            </a:r>
            <a:r>
              <a:rPr lang="en-US" altLang="en-US" b="0" dirty="0" smtClean="0">
                <a:solidFill>
                  <a:srgbClr val="FFFFFF"/>
                </a:solidFill>
              </a:rPr>
              <a:t>, </a:t>
            </a:r>
            <a:r>
              <a:rPr lang="ru-RU" altLang="en-US" b="0" dirty="0" smtClean="0">
                <a:solidFill>
                  <a:srgbClr val="FFFFFF"/>
                </a:solidFill>
              </a:rPr>
              <a:t>управление отходами</a:t>
            </a:r>
            <a:r>
              <a:rPr lang="en-US" altLang="en-US" b="0" dirty="0" smtClean="0">
                <a:solidFill>
                  <a:srgbClr val="FFFFFF"/>
                </a:solidFill>
              </a:rPr>
              <a:t>, </a:t>
            </a:r>
            <a:r>
              <a:rPr lang="ru-RU" altLang="en-US" b="0" dirty="0" smtClean="0">
                <a:solidFill>
                  <a:srgbClr val="FFFFFF"/>
                </a:solidFill>
              </a:rPr>
              <a:t>переработка и т.д.</a:t>
            </a:r>
            <a:r>
              <a:rPr lang="en-US" altLang="en-US" b="0" dirty="0" smtClean="0">
                <a:solidFill>
                  <a:srgbClr val="FFFFFF"/>
                </a:solidFill>
              </a:rPr>
              <a:t> </a:t>
            </a:r>
            <a:endParaRPr lang="en-US" altLang="en-US" b="0" dirty="0" smtClean="0">
              <a:solidFill>
                <a:srgbClr val="FFFFFF"/>
              </a:solidFill>
            </a:endParaRPr>
          </a:p>
          <a:p>
            <a:pPr lvl="1">
              <a:spcBef>
                <a:spcPct val="0"/>
              </a:spcBef>
            </a:pPr>
            <a:endParaRPr lang="en-US" altLang="en-US" b="0" dirty="0" smtClean="0">
              <a:solidFill>
                <a:srgbClr val="FFFFFF"/>
              </a:solidFill>
            </a:endParaRPr>
          </a:p>
          <a:p>
            <a:pPr marL="0" indent="0">
              <a:spcBef>
                <a:spcPct val="0"/>
              </a:spcBef>
              <a:buFont typeface="Wingdings" panose="05000000000000000000" pitchFamily="2" charset="2"/>
              <a:buNone/>
            </a:pPr>
            <a:endParaRPr lang="en-US" altLang="en-US" b="0" dirty="0" smtClean="0">
              <a:solidFill>
                <a:srgbClr val="FFFFFF"/>
              </a:solidFill>
            </a:endParaRPr>
          </a:p>
        </p:txBody>
      </p:sp>
    </p:spTree>
    <p:extLst>
      <p:ext uri="{BB962C8B-B14F-4D97-AF65-F5344CB8AC3E}">
        <p14:creationId xmlns:p14="http://schemas.microsoft.com/office/powerpoint/2010/main" val="691502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3400" y="152400"/>
            <a:ext cx="4038600" cy="1143000"/>
          </a:xfrm>
        </p:spPr>
        <p:txBody>
          <a:bodyPr/>
          <a:lstStyle/>
          <a:p>
            <a:r>
              <a:rPr lang="en-US" altLang="en-US" dirty="0" smtClean="0"/>
              <a:t>Examples</a:t>
            </a:r>
          </a:p>
        </p:txBody>
      </p:sp>
      <p:sp>
        <p:nvSpPr>
          <p:cNvPr id="4" name="Rectangle 3"/>
          <p:cNvSpPr txBox="1">
            <a:spLocks noChangeArrowheads="1"/>
          </p:cNvSpPr>
          <p:nvPr/>
        </p:nvSpPr>
        <p:spPr bwMode="auto">
          <a:xfrm>
            <a:off x="190500" y="1295400"/>
            <a:ext cx="44577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spcBef>
                <a:spcPct val="0"/>
              </a:spcBef>
            </a:pPr>
            <a:r>
              <a:rPr lang="en-US" altLang="en-US" b="0" dirty="0" smtClean="0">
                <a:solidFill>
                  <a:srgbClr val="FFFFFF"/>
                </a:solidFill>
              </a:rPr>
              <a:t>Cardamom Mountains (Cambodia):</a:t>
            </a:r>
            <a:endParaRPr lang="en-US" altLang="en-US" b="0" dirty="0">
              <a:solidFill>
                <a:srgbClr val="FFFFFF"/>
              </a:solidFill>
            </a:endParaRPr>
          </a:p>
          <a:p>
            <a:pPr lvl="1">
              <a:spcBef>
                <a:spcPct val="0"/>
              </a:spcBef>
            </a:pPr>
            <a:r>
              <a:rPr lang="en-US" altLang="en-US" b="0" dirty="0" smtClean="0">
                <a:solidFill>
                  <a:srgbClr val="FFFFFF"/>
                </a:solidFill>
              </a:rPr>
              <a:t>starting funding external</a:t>
            </a:r>
          </a:p>
          <a:p>
            <a:pPr lvl="1">
              <a:spcBef>
                <a:spcPct val="0"/>
              </a:spcBef>
            </a:pPr>
            <a:r>
              <a:rPr lang="en-US" altLang="en-US" b="0" dirty="0" smtClean="0">
                <a:solidFill>
                  <a:srgbClr val="FFFFFF"/>
                </a:solidFill>
              </a:rPr>
              <a:t>grants for training and reforestation</a:t>
            </a:r>
          </a:p>
          <a:p>
            <a:pPr lvl="1">
              <a:spcBef>
                <a:spcPct val="0"/>
              </a:spcBef>
            </a:pPr>
            <a:r>
              <a:rPr lang="en-US" altLang="en-US" b="0" dirty="0" smtClean="0">
                <a:solidFill>
                  <a:srgbClr val="FFFFFF"/>
                </a:solidFill>
              </a:rPr>
              <a:t>ecotourism 50% supported externally, for 12 </a:t>
            </a:r>
            <a:r>
              <a:rPr lang="en-US" altLang="en-US" b="0" dirty="0" smtClean="0">
                <a:solidFill>
                  <a:srgbClr val="FFFFFF"/>
                </a:solidFill>
              </a:rPr>
              <a:t>years</a:t>
            </a:r>
            <a:endParaRPr lang="ru-RU" altLang="en-US" b="0" dirty="0" smtClean="0">
              <a:solidFill>
                <a:srgbClr val="FFFFFF"/>
              </a:solidFill>
            </a:endParaRPr>
          </a:p>
          <a:p>
            <a:pPr marL="457200" lvl="1" indent="0">
              <a:spcBef>
                <a:spcPct val="0"/>
              </a:spcBef>
              <a:buNone/>
            </a:pPr>
            <a:endParaRPr lang="en-US" altLang="en-US" b="0" dirty="0" smtClean="0">
              <a:solidFill>
                <a:srgbClr val="FFFFFF"/>
              </a:solidFill>
            </a:endParaRPr>
          </a:p>
          <a:p>
            <a:pPr lvl="1">
              <a:spcBef>
                <a:spcPct val="0"/>
              </a:spcBef>
            </a:pPr>
            <a:r>
              <a:rPr lang="en-US" altLang="en-US" b="0" dirty="0" smtClean="0">
                <a:solidFill>
                  <a:srgbClr val="FFFFFF"/>
                </a:solidFill>
              </a:rPr>
              <a:t>involves management by a community organization run locally</a:t>
            </a:r>
          </a:p>
          <a:p>
            <a:pPr lvl="1">
              <a:spcBef>
                <a:spcPct val="0"/>
              </a:spcBef>
            </a:pPr>
            <a:endParaRPr lang="en-US" altLang="en-US" b="0" dirty="0" smtClean="0">
              <a:solidFill>
                <a:srgbClr val="FFFFFF"/>
              </a:solidFill>
            </a:endParaRPr>
          </a:p>
          <a:p>
            <a:pPr marL="0" indent="0">
              <a:spcBef>
                <a:spcPct val="0"/>
              </a:spcBef>
              <a:buFont typeface="Wingdings" panose="05000000000000000000" pitchFamily="2" charset="2"/>
              <a:buNone/>
            </a:pPr>
            <a:endParaRPr lang="en-US" altLang="en-US" b="0" dirty="0" smtClean="0">
              <a:solidFill>
                <a:srgbClr val="FFFFFF"/>
              </a:solidFill>
            </a:endParaRPr>
          </a:p>
        </p:txBody>
      </p:sp>
      <p:sp>
        <p:nvSpPr>
          <p:cNvPr id="5" name="Rectangle 2"/>
          <p:cNvSpPr txBox="1">
            <a:spLocks noChangeArrowheads="1"/>
          </p:cNvSpPr>
          <p:nvPr/>
        </p:nvSpPr>
        <p:spPr bwMode="auto">
          <a:xfrm>
            <a:off x="4724400" y="152400"/>
            <a:ext cx="403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a:t>Примеры</a:t>
            </a:r>
          </a:p>
        </p:txBody>
      </p:sp>
      <p:sp>
        <p:nvSpPr>
          <p:cNvPr id="6" name="Rectangle 3"/>
          <p:cNvSpPr txBox="1">
            <a:spLocks noChangeArrowheads="1"/>
          </p:cNvSpPr>
          <p:nvPr/>
        </p:nvSpPr>
        <p:spPr bwMode="auto">
          <a:xfrm>
            <a:off x="4419600" y="1295400"/>
            <a:ext cx="45720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spcBef>
                <a:spcPct val="0"/>
              </a:spcBef>
            </a:pPr>
            <a:r>
              <a:rPr lang="ru-RU" altLang="en-US" b="0" dirty="0">
                <a:solidFill>
                  <a:srgbClr val="FFFFFF"/>
                </a:solidFill>
              </a:rPr>
              <a:t>Кардамомские холмы</a:t>
            </a:r>
            <a:r>
              <a:rPr lang="en-US" altLang="en-US" b="0" dirty="0">
                <a:solidFill>
                  <a:srgbClr val="FFFFFF"/>
                </a:solidFill>
              </a:rPr>
              <a:t> (</a:t>
            </a:r>
            <a:r>
              <a:rPr lang="ru-RU" altLang="en-US" b="0" dirty="0">
                <a:solidFill>
                  <a:srgbClr val="FFFFFF"/>
                </a:solidFill>
              </a:rPr>
              <a:t>Камбоджа</a:t>
            </a:r>
            <a:r>
              <a:rPr lang="en-US" altLang="en-US" b="0" dirty="0">
                <a:solidFill>
                  <a:srgbClr val="FFFFFF"/>
                </a:solidFill>
              </a:rPr>
              <a:t>):</a:t>
            </a:r>
          </a:p>
          <a:p>
            <a:pPr lvl="1">
              <a:spcBef>
                <a:spcPct val="0"/>
              </a:spcBef>
            </a:pPr>
            <a:r>
              <a:rPr lang="ru-RU" altLang="en-US" b="0" dirty="0" smtClean="0">
                <a:solidFill>
                  <a:srgbClr val="FFFFFF"/>
                </a:solidFill>
              </a:rPr>
              <a:t>изначальное внешнее финансирование;</a:t>
            </a:r>
            <a:endParaRPr lang="en-US" altLang="en-US" b="0" dirty="0" smtClean="0">
              <a:solidFill>
                <a:srgbClr val="FFFFFF"/>
              </a:solidFill>
            </a:endParaRPr>
          </a:p>
          <a:p>
            <a:pPr lvl="1">
              <a:spcBef>
                <a:spcPct val="0"/>
              </a:spcBef>
            </a:pPr>
            <a:r>
              <a:rPr lang="ru-RU" altLang="en-US" b="0" dirty="0" smtClean="0">
                <a:solidFill>
                  <a:srgbClr val="FFFFFF"/>
                </a:solidFill>
              </a:rPr>
              <a:t>гранты на обучение и лесовосстановление;</a:t>
            </a:r>
            <a:endParaRPr lang="en-US" altLang="en-US" b="0" dirty="0" smtClean="0">
              <a:solidFill>
                <a:srgbClr val="FFFFFF"/>
              </a:solidFill>
            </a:endParaRPr>
          </a:p>
          <a:p>
            <a:pPr lvl="1">
              <a:spcBef>
                <a:spcPct val="0"/>
              </a:spcBef>
            </a:pPr>
            <a:r>
              <a:rPr lang="en-US" altLang="en-US" b="0" dirty="0" smtClean="0">
                <a:solidFill>
                  <a:srgbClr val="FFFFFF"/>
                </a:solidFill>
              </a:rPr>
              <a:t>50%</a:t>
            </a:r>
            <a:r>
              <a:rPr lang="ru-RU" altLang="en-US" b="0" dirty="0" smtClean="0">
                <a:solidFill>
                  <a:srgbClr val="FFFFFF"/>
                </a:solidFill>
              </a:rPr>
              <a:t>-</a:t>
            </a:r>
            <a:r>
              <a:rPr lang="ru-RU" altLang="en-US" b="0" dirty="0" err="1" smtClean="0">
                <a:solidFill>
                  <a:srgbClr val="FFFFFF"/>
                </a:solidFill>
              </a:rPr>
              <a:t>ная</a:t>
            </a:r>
            <a:r>
              <a:rPr lang="ru-RU" altLang="en-US" b="0" dirty="0" smtClean="0">
                <a:solidFill>
                  <a:srgbClr val="FFFFFF"/>
                </a:solidFill>
              </a:rPr>
              <a:t> внешняя поддержка экотуризма</a:t>
            </a:r>
            <a:r>
              <a:rPr lang="en-US" altLang="en-US" b="0" dirty="0" smtClean="0">
                <a:solidFill>
                  <a:srgbClr val="FFFFFF"/>
                </a:solidFill>
              </a:rPr>
              <a:t> </a:t>
            </a:r>
            <a:r>
              <a:rPr lang="ru-RU" altLang="en-US" b="0" dirty="0" smtClean="0">
                <a:solidFill>
                  <a:srgbClr val="FFFFFF"/>
                </a:solidFill>
              </a:rPr>
              <a:t>в течение 12 лет;</a:t>
            </a:r>
            <a:endParaRPr lang="en-US" altLang="en-US" b="0" dirty="0" smtClean="0">
              <a:solidFill>
                <a:srgbClr val="FFFFFF"/>
              </a:solidFill>
            </a:endParaRPr>
          </a:p>
          <a:p>
            <a:pPr lvl="1">
              <a:spcBef>
                <a:spcPct val="0"/>
              </a:spcBef>
            </a:pPr>
            <a:r>
              <a:rPr lang="ru-RU" altLang="en-US" b="0" dirty="0" smtClean="0">
                <a:solidFill>
                  <a:srgbClr val="FFFFFF"/>
                </a:solidFill>
              </a:rPr>
              <a:t>управление </a:t>
            </a:r>
            <a:r>
              <a:rPr lang="ru-RU" altLang="en-US" b="0" dirty="0" err="1" smtClean="0">
                <a:solidFill>
                  <a:srgbClr val="FFFFFF"/>
                </a:solidFill>
              </a:rPr>
              <a:t>осуществля-ется</a:t>
            </a:r>
            <a:r>
              <a:rPr lang="ru-RU" altLang="en-US" b="0" dirty="0" smtClean="0">
                <a:solidFill>
                  <a:srgbClr val="FFFFFF"/>
                </a:solidFill>
              </a:rPr>
              <a:t> местной общинной организацией.</a:t>
            </a:r>
            <a:endParaRPr lang="en-US" altLang="en-US" b="0" dirty="0" smtClean="0">
              <a:solidFill>
                <a:srgbClr val="FFFFFF"/>
              </a:solidFill>
            </a:endParaRPr>
          </a:p>
        </p:txBody>
      </p:sp>
    </p:spTree>
    <p:extLst>
      <p:ext uri="{BB962C8B-B14F-4D97-AF65-F5344CB8AC3E}">
        <p14:creationId xmlns:p14="http://schemas.microsoft.com/office/powerpoint/2010/main" val="3005351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152400"/>
            <a:ext cx="4038600" cy="1143000"/>
          </a:xfrm>
        </p:spPr>
        <p:txBody>
          <a:bodyPr/>
          <a:lstStyle/>
          <a:p>
            <a:r>
              <a:rPr lang="en-US" altLang="en-US" dirty="0" smtClean="0"/>
              <a:t>Examples</a:t>
            </a:r>
          </a:p>
        </p:txBody>
      </p:sp>
      <p:sp>
        <p:nvSpPr>
          <p:cNvPr id="4" name="Rectangle 3"/>
          <p:cNvSpPr txBox="1">
            <a:spLocks noChangeArrowheads="1"/>
          </p:cNvSpPr>
          <p:nvPr/>
        </p:nvSpPr>
        <p:spPr bwMode="auto">
          <a:xfrm>
            <a:off x="76200" y="1295400"/>
            <a:ext cx="45720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spcBef>
                <a:spcPct val="0"/>
              </a:spcBef>
            </a:pPr>
            <a:r>
              <a:rPr lang="en-US" altLang="en-US" b="0" dirty="0" smtClean="0">
                <a:solidFill>
                  <a:srgbClr val="FFFFFF"/>
                </a:solidFill>
              </a:rPr>
              <a:t>Cardamom Mountains (Cambodia): Outcomes</a:t>
            </a:r>
            <a:endParaRPr lang="en-US" altLang="en-US" b="0" dirty="0">
              <a:solidFill>
                <a:srgbClr val="FFFFFF"/>
              </a:solidFill>
            </a:endParaRPr>
          </a:p>
          <a:p>
            <a:pPr lvl="1">
              <a:spcBef>
                <a:spcPct val="0"/>
              </a:spcBef>
            </a:pPr>
            <a:r>
              <a:rPr lang="en-US" altLang="en-US" b="0" dirty="0" smtClean="0">
                <a:solidFill>
                  <a:srgbClr val="FFFFFF"/>
                </a:solidFill>
              </a:rPr>
              <a:t>illegal hunting &amp; logging reduced</a:t>
            </a:r>
          </a:p>
          <a:p>
            <a:pPr lvl="1">
              <a:spcBef>
                <a:spcPct val="0"/>
              </a:spcBef>
            </a:pPr>
            <a:r>
              <a:rPr lang="en-US" altLang="en-US" b="0" dirty="0" smtClean="0">
                <a:solidFill>
                  <a:srgbClr val="FFFFFF"/>
                </a:solidFill>
              </a:rPr>
              <a:t>locals improved environmental awareness</a:t>
            </a:r>
          </a:p>
          <a:p>
            <a:pPr lvl="1">
              <a:spcBef>
                <a:spcPct val="0"/>
              </a:spcBef>
            </a:pPr>
            <a:r>
              <a:rPr lang="en-US" altLang="en-US" b="0" dirty="0" smtClean="0">
                <a:solidFill>
                  <a:srgbClr val="FFFFFF"/>
                </a:solidFill>
              </a:rPr>
              <a:t>fees from tourism go to locals (80% to individual, 20% to committee)</a:t>
            </a:r>
          </a:p>
          <a:p>
            <a:pPr lvl="1">
              <a:spcBef>
                <a:spcPct val="0"/>
              </a:spcBef>
            </a:pPr>
            <a:r>
              <a:rPr lang="en-US" altLang="en-US" b="0" dirty="0" smtClean="0">
                <a:solidFill>
                  <a:srgbClr val="FFFFFF"/>
                </a:solidFill>
              </a:rPr>
              <a:t>integrates local customs into tourism</a:t>
            </a:r>
          </a:p>
          <a:p>
            <a:pPr marL="0" indent="0">
              <a:spcBef>
                <a:spcPct val="0"/>
              </a:spcBef>
              <a:buFont typeface="Wingdings" panose="05000000000000000000" pitchFamily="2" charset="2"/>
              <a:buNone/>
            </a:pPr>
            <a:endParaRPr lang="en-US" altLang="en-US" b="0" dirty="0" smtClean="0">
              <a:solidFill>
                <a:srgbClr val="FFFFFF"/>
              </a:solidFill>
            </a:endParaRPr>
          </a:p>
        </p:txBody>
      </p:sp>
      <p:sp>
        <p:nvSpPr>
          <p:cNvPr id="5" name="Rectangle 2"/>
          <p:cNvSpPr txBox="1">
            <a:spLocks noChangeArrowheads="1"/>
          </p:cNvSpPr>
          <p:nvPr/>
        </p:nvSpPr>
        <p:spPr bwMode="auto">
          <a:xfrm>
            <a:off x="4495800" y="152400"/>
            <a:ext cx="403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a:t>Примеры</a:t>
            </a:r>
          </a:p>
        </p:txBody>
      </p:sp>
      <p:sp>
        <p:nvSpPr>
          <p:cNvPr id="6" name="Rectangle 3"/>
          <p:cNvSpPr txBox="1">
            <a:spLocks noChangeArrowheads="1"/>
          </p:cNvSpPr>
          <p:nvPr/>
        </p:nvSpPr>
        <p:spPr bwMode="auto">
          <a:xfrm>
            <a:off x="4191000" y="1295400"/>
            <a:ext cx="47244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spcBef>
                <a:spcPct val="0"/>
              </a:spcBef>
            </a:pPr>
            <a:r>
              <a:rPr lang="ru-RU" altLang="en-US" b="0" dirty="0">
                <a:solidFill>
                  <a:srgbClr val="FFFFFF"/>
                </a:solidFill>
              </a:rPr>
              <a:t>Кардамомские холмы</a:t>
            </a:r>
            <a:r>
              <a:rPr lang="en-US" altLang="en-US" b="0" dirty="0">
                <a:solidFill>
                  <a:srgbClr val="FFFFFF"/>
                </a:solidFill>
              </a:rPr>
              <a:t> (</a:t>
            </a:r>
            <a:r>
              <a:rPr lang="ru-RU" altLang="en-US" b="0" dirty="0">
                <a:solidFill>
                  <a:srgbClr val="FFFFFF"/>
                </a:solidFill>
              </a:rPr>
              <a:t>Камбоджа</a:t>
            </a:r>
            <a:r>
              <a:rPr lang="en-US" altLang="en-US" b="0" dirty="0" smtClean="0">
                <a:solidFill>
                  <a:srgbClr val="FFFFFF"/>
                </a:solidFill>
              </a:rPr>
              <a:t>):</a:t>
            </a:r>
            <a:r>
              <a:rPr lang="ru-RU" altLang="en-US" b="0" dirty="0" smtClean="0">
                <a:solidFill>
                  <a:srgbClr val="FFFFFF"/>
                </a:solidFill>
              </a:rPr>
              <a:t> результаты – </a:t>
            </a:r>
            <a:endParaRPr lang="en-US" altLang="en-US" b="0" dirty="0">
              <a:solidFill>
                <a:srgbClr val="FFFFFF"/>
              </a:solidFill>
            </a:endParaRPr>
          </a:p>
          <a:p>
            <a:pPr lvl="1">
              <a:spcBef>
                <a:spcPct val="0"/>
              </a:spcBef>
            </a:pPr>
            <a:r>
              <a:rPr lang="ru-RU" altLang="en-US" b="0" dirty="0" smtClean="0">
                <a:solidFill>
                  <a:srgbClr val="FFFFFF"/>
                </a:solidFill>
              </a:rPr>
              <a:t>сокращение нелегальной лесозаготовки и охоты;</a:t>
            </a:r>
            <a:endParaRPr lang="en-US" altLang="en-US" b="0" dirty="0" smtClean="0">
              <a:solidFill>
                <a:srgbClr val="FFFFFF"/>
              </a:solidFill>
            </a:endParaRPr>
          </a:p>
          <a:p>
            <a:pPr lvl="1">
              <a:spcBef>
                <a:spcPct val="0"/>
              </a:spcBef>
            </a:pPr>
            <a:r>
              <a:rPr lang="ru-RU" altLang="en-US" b="0" dirty="0" smtClean="0">
                <a:solidFill>
                  <a:srgbClr val="FFFFFF"/>
                </a:solidFill>
              </a:rPr>
              <a:t>повышение экологической осведомленности среди местного населения</a:t>
            </a:r>
            <a:r>
              <a:rPr lang="ru-RU" altLang="en-US" b="0" dirty="0" smtClean="0">
                <a:solidFill>
                  <a:srgbClr val="FFFFFF"/>
                </a:solidFill>
              </a:rPr>
              <a:t>;</a:t>
            </a:r>
            <a:endParaRPr lang="en-US" altLang="en-US" b="0" dirty="0" smtClean="0">
              <a:solidFill>
                <a:srgbClr val="FFFFFF"/>
              </a:solidFill>
            </a:endParaRPr>
          </a:p>
          <a:p>
            <a:pPr lvl="1">
              <a:spcBef>
                <a:spcPct val="0"/>
              </a:spcBef>
            </a:pPr>
            <a:r>
              <a:rPr lang="ru-RU" altLang="en-US" b="0" dirty="0">
                <a:solidFill>
                  <a:srgbClr val="FFFFFF"/>
                </a:solidFill>
              </a:rPr>
              <a:t>п</a:t>
            </a:r>
            <a:r>
              <a:rPr lang="ru-RU" altLang="en-US" b="0" dirty="0" smtClean="0">
                <a:solidFill>
                  <a:srgbClr val="FFFFFF"/>
                </a:solidFill>
              </a:rPr>
              <a:t>рибыль от туризма рас-</a:t>
            </a:r>
            <a:r>
              <a:rPr lang="ru-RU" altLang="en-US" b="0" dirty="0" err="1" smtClean="0">
                <a:solidFill>
                  <a:srgbClr val="FFFFFF"/>
                </a:solidFill>
              </a:rPr>
              <a:t>пределяется</a:t>
            </a:r>
            <a:r>
              <a:rPr lang="ru-RU" altLang="en-US" b="0" dirty="0" smtClean="0">
                <a:solidFill>
                  <a:srgbClr val="FFFFFF"/>
                </a:solidFill>
              </a:rPr>
              <a:t> на местном уровне </a:t>
            </a:r>
            <a:r>
              <a:rPr lang="en-US" altLang="en-US" b="0" dirty="0" smtClean="0">
                <a:solidFill>
                  <a:srgbClr val="FFFFFF"/>
                </a:solidFill>
              </a:rPr>
              <a:t>(80</a:t>
            </a:r>
            <a:r>
              <a:rPr lang="en-US" altLang="en-US" b="0" dirty="0" smtClean="0">
                <a:solidFill>
                  <a:srgbClr val="FFFFFF"/>
                </a:solidFill>
              </a:rPr>
              <a:t>% </a:t>
            </a:r>
            <a:r>
              <a:rPr lang="ru-RU" altLang="en-US" b="0" dirty="0" smtClean="0">
                <a:solidFill>
                  <a:srgbClr val="FFFFFF"/>
                </a:solidFill>
              </a:rPr>
              <a:t>-- отдельным домохозяйствам</a:t>
            </a:r>
            <a:r>
              <a:rPr lang="en-US" altLang="en-US" b="0" dirty="0" smtClean="0">
                <a:solidFill>
                  <a:srgbClr val="FFFFFF"/>
                </a:solidFill>
              </a:rPr>
              <a:t>, </a:t>
            </a:r>
            <a:r>
              <a:rPr lang="en-US" altLang="en-US" b="0" dirty="0" smtClean="0">
                <a:solidFill>
                  <a:srgbClr val="FFFFFF"/>
                </a:solidFill>
              </a:rPr>
              <a:t>20% </a:t>
            </a:r>
            <a:r>
              <a:rPr lang="ru-RU" altLang="en-US" b="0" dirty="0" smtClean="0">
                <a:solidFill>
                  <a:srgbClr val="FFFFFF"/>
                </a:solidFill>
              </a:rPr>
              <a:t>-- в комитет</a:t>
            </a:r>
            <a:r>
              <a:rPr lang="en-US" altLang="en-US" b="0" dirty="0" smtClean="0">
                <a:solidFill>
                  <a:srgbClr val="FFFFFF"/>
                </a:solidFill>
              </a:rPr>
              <a:t>)</a:t>
            </a:r>
            <a:r>
              <a:rPr lang="ru-RU" altLang="en-US" b="0" dirty="0" smtClean="0">
                <a:solidFill>
                  <a:srgbClr val="FFFFFF"/>
                </a:solidFill>
              </a:rPr>
              <a:t>;</a:t>
            </a:r>
            <a:endParaRPr lang="en-US" altLang="en-US" b="0" dirty="0" smtClean="0">
              <a:solidFill>
                <a:srgbClr val="FFFFFF"/>
              </a:solidFill>
            </a:endParaRPr>
          </a:p>
          <a:p>
            <a:pPr lvl="1">
              <a:spcBef>
                <a:spcPct val="0"/>
              </a:spcBef>
            </a:pPr>
            <a:r>
              <a:rPr lang="ru-RU" altLang="en-US" b="0" dirty="0" smtClean="0">
                <a:solidFill>
                  <a:srgbClr val="FFFFFF"/>
                </a:solidFill>
              </a:rPr>
              <a:t>интегрирование местных обычаев в </a:t>
            </a:r>
            <a:r>
              <a:rPr lang="ru-RU" altLang="en-US" b="0" dirty="0" err="1" smtClean="0">
                <a:solidFill>
                  <a:srgbClr val="FFFFFF"/>
                </a:solidFill>
              </a:rPr>
              <a:t>турпрограммы</a:t>
            </a:r>
            <a:r>
              <a:rPr lang="ru-RU" altLang="en-US" b="0" dirty="0" smtClean="0">
                <a:solidFill>
                  <a:srgbClr val="FFFFFF"/>
                </a:solidFill>
              </a:rPr>
              <a:t>.</a:t>
            </a:r>
            <a:endParaRPr lang="en-US" altLang="en-US" b="0" dirty="0" smtClean="0">
              <a:solidFill>
                <a:srgbClr val="FFFFFF"/>
              </a:solidFill>
            </a:endParaRPr>
          </a:p>
        </p:txBody>
      </p:sp>
    </p:spTree>
    <p:extLst>
      <p:ext uri="{BB962C8B-B14F-4D97-AF65-F5344CB8AC3E}">
        <p14:creationId xmlns:p14="http://schemas.microsoft.com/office/powerpoint/2010/main" val="18841511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09600" y="228600"/>
            <a:ext cx="4038600" cy="1143000"/>
          </a:xfrm>
        </p:spPr>
        <p:txBody>
          <a:bodyPr/>
          <a:lstStyle/>
          <a:p>
            <a:r>
              <a:rPr lang="en-US" altLang="en-US" dirty="0" smtClean="0"/>
              <a:t>Examples</a:t>
            </a:r>
          </a:p>
        </p:txBody>
      </p:sp>
      <p:sp>
        <p:nvSpPr>
          <p:cNvPr id="4" name="Rectangle 3"/>
          <p:cNvSpPr txBox="1">
            <a:spLocks noChangeArrowheads="1"/>
          </p:cNvSpPr>
          <p:nvPr/>
        </p:nvSpPr>
        <p:spPr bwMode="auto">
          <a:xfrm>
            <a:off x="266700" y="1295400"/>
            <a:ext cx="42672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spcBef>
                <a:spcPct val="0"/>
              </a:spcBef>
            </a:pPr>
            <a:r>
              <a:rPr lang="en-US" altLang="en-US" b="0" dirty="0" smtClean="0">
                <a:solidFill>
                  <a:srgbClr val="FFFFFF"/>
                </a:solidFill>
              </a:rPr>
              <a:t>Cardamom Mountains (Cambodia): cautions</a:t>
            </a:r>
            <a:endParaRPr lang="en-US" altLang="en-US" b="0" dirty="0">
              <a:solidFill>
                <a:srgbClr val="FFFFFF"/>
              </a:solidFill>
            </a:endParaRPr>
          </a:p>
          <a:p>
            <a:pPr lvl="1">
              <a:spcBef>
                <a:spcPct val="0"/>
              </a:spcBef>
            </a:pPr>
            <a:r>
              <a:rPr lang="en-US" altLang="en-US" b="0" dirty="0" smtClean="0">
                <a:solidFill>
                  <a:srgbClr val="FFFFFF"/>
                </a:solidFill>
              </a:rPr>
              <a:t>not all locals see </a:t>
            </a:r>
            <a:r>
              <a:rPr lang="en-US" altLang="en-US" b="0" dirty="0" smtClean="0">
                <a:solidFill>
                  <a:srgbClr val="FFFFFF"/>
                </a:solidFill>
              </a:rPr>
              <a:t>benefit</a:t>
            </a:r>
            <a:endParaRPr lang="ru-RU" altLang="en-US" b="0" dirty="0" smtClean="0">
              <a:solidFill>
                <a:srgbClr val="FFFFFF"/>
              </a:solidFill>
            </a:endParaRPr>
          </a:p>
          <a:p>
            <a:pPr marL="457200" lvl="1" indent="0">
              <a:spcBef>
                <a:spcPct val="0"/>
              </a:spcBef>
              <a:buNone/>
            </a:pPr>
            <a:endParaRPr lang="en-US" altLang="en-US" b="0" dirty="0" smtClean="0">
              <a:solidFill>
                <a:srgbClr val="FFFFFF"/>
              </a:solidFill>
            </a:endParaRPr>
          </a:p>
          <a:p>
            <a:pPr lvl="1">
              <a:spcBef>
                <a:spcPct val="0"/>
              </a:spcBef>
            </a:pPr>
            <a:r>
              <a:rPr lang="en-US" altLang="en-US" b="0" dirty="0" smtClean="0">
                <a:solidFill>
                  <a:srgbClr val="FFFFFF"/>
                </a:solidFill>
              </a:rPr>
              <a:t>required massive external assistance to initiate and to </a:t>
            </a:r>
            <a:r>
              <a:rPr lang="en-US" altLang="en-US" b="0" dirty="0" smtClean="0">
                <a:solidFill>
                  <a:srgbClr val="FFFFFF"/>
                </a:solidFill>
              </a:rPr>
              <a:t>continue</a:t>
            </a:r>
            <a:endParaRPr lang="ru-RU" altLang="en-US" b="0" dirty="0" smtClean="0">
              <a:solidFill>
                <a:srgbClr val="FFFFFF"/>
              </a:solidFill>
            </a:endParaRPr>
          </a:p>
          <a:p>
            <a:pPr marL="457200" lvl="1" indent="0">
              <a:spcBef>
                <a:spcPct val="0"/>
              </a:spcBef>
              <a:buNone/>
            </a:pPr>
            <a:endParaRPr lang="en-US" altLang="en-US" b="0" dirty="0" smtClean="0">
              <a:solidFill>
                <a:srgbClr val="FFFFFF"/>
              </a:solidFill>
            </a:endParaRPr>
          </a:p>
          <a:p>
            <a:pPr lvl="1">
              <a:spcBef>
                <a:spcPct val="0"/>
              </a:spcBef>
            </a:pPr>
            <a:r>
              <a:rPr lang="en-US" altLang="en-US" b="0" dirty="0" smtClean="0">
                <a:solidFill>
                  <a:srgbClr val="FFFFFF"/>
                </a:solidFill>
              </a:rPr>
              <a:t>not clear if it can be long-term sustainable after 12 years external support</a:t>
            </a:r>
          </a:p>
          <a:p>
            <a:pPr marL="0" indent="0">
              <a:spcBef>
                <a:spcPct val="0"/>
              </a:spcBef>
              <a:buFont typeface="Wingdings" panose="05000000000000000000" pitchFamily="2" charset="2"/>
              <a:buNone/>
            </a:pPr>
            <a:endParaRPr lang="en-US" altLang="en-US" b="0" dirty="0" smtClean="0">
              <a:solidFill>
                <a:srgbClr val="FFFFFF"/>
              </a:solidFill>
            </a:endParaRPr>
          </a:p>
        </p:txBody>
      </p:sp>
      <p:sp>
        <p:nvSpPr>
          <p:cNvPr id="5" name="Rectangle 2"/>
          <p:cNvSpPr txBox="1">
            <a:spLocks noChangeArrowheads="1"/>
          </p:cNvSpPr>
          <p:nvPr/>
        </p:nvSpPr>
        <p:spPr bwMode="auto">
          <a:xfrm>
            <a:off x="4762499" y="228600"/>
            <a:ext cx="403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a:t>Примеры</a:t>
            </a:r>
          </a:p>
        </p:txBody>
      </p:sp>
      <p:sp>
        <p:nvSpPr>
          <p:cNvPr id="6" name="Rectangle 3"/>
          <p:cNvSpPr txBox="1">
            <a:spLocks noChangeArrowheads="1"/>
          </p:cNvSpPr>
          <p:nvPr/>
        </p:nvSpPr>
        <p:spPr bwMode="auto">
          <a:xfrm>
            <a:off x="4419600" y="1295400"/>
            <a:ext cx="43815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spcBef>
                <a:spcPct val="0"/>
              </a:spcBef>
            </a:pPr>
            <a:r>
              <a:rPr lang="ru-RU" altLang="en-US" b="0" dirty="0">
                <a:solidFill>
                  <a:srgbClr val="FFFFFF"/>
                </a:solidFill>
              </a:rPr>
              <a:t>Кардамомские холмы</a:t>
            </a:r>
            <a:r>
              <a:rPr lang="en-US" altLang="en-US" b="0" dirty="0">
                <a:solidFill>
                  <a:srgbClr val="FFFFFF"/>
                </a:solidFill>
              </a:rPr>
              <a:t> (</a:t>
            </a:r>
            <a:r>
              <a:rPr lang="ru-RU" altLang="en-US" b="0" dirty="0">
                <a:solidFill>
                  <a:srgbClr val="FFFFFF"/>
                </a:solidFill>
              </a:rPr>
              <a:t>Камбоджа</a:t>
            </a:r>
            <a:r>
              <a:rPr lang="en-US" altLang="en-US" b="0" dirty="0" smtClean="0">
                <a:solidFill>
                  <a:srgbClr val="FFFFFF"/>
                </a:solidFill>
              </a:rPr>
              <a:t>):</a:t>
            </a:r>
            <a:r>
              <a:rPr lang="ru-RU" altLang="en-US" b="0" dirty="0" smtClean="0">
                <a:solidFill>
                  <a:srgbClr val="FFFFFF"/>
                </a:solidFill>
              </a:rPr>
              <a:t> недостатки – </a:t>
            </a:r>
            <a:endParaRPr lang="en-US" altLang="en-US" b="0" dirty="0">
              <a:solidFill>
                <a:srgbClr val="FFFFFF"/>
              </a:solidFill>
            </a:endParaRPr>
          </a:p>
          <a:p>
            <a:pPr lvl="1">
              <a:spcBef>
                <a:spcPct val="0"/>
              </a:spcBef>
            </a:pPr>
            <a:r>
              <a:rPr lang="ru-RU" altLang="en-US" b="0" dirty="0">
                <a:solidFill>
                  <a:srgbClr val="FFFFFF"/>
                </a:solidFill>
              </a:rPr>
              <a:t>н</a:t>
            </a:r>
            <a:r>
              <a:rPr lang="ru-RU" altLang="en-US" b="0" dirty="0" smtClean="0">
                <a:solidFill>
                  <a:srgbClr val="FFFFFF"/>
                </a:solidFill>
              </a:rPr>
              <a:t>е все местные видят выгоды от туризма;</a:t>
            </a:r>
            <a:endParaRPr lang="en-US" altLang="en-US" b="0" dirty="0" smtClean="0">
              <a:solidFill>
                <a:srgbClr val="FFFFFF"/>
              </a:solidFill>
            </a:endParaRPr>
          </a:p>
          <a:p>
            <a:pPr lvl="1">
              <a:spcBef>
                <a:spcPct val="0"/>
              </a:spcBef>
            </a:pPr>
            <a:r>
              <a:rPr lang="ru-RU" altLang="en-US" b="0" dirty="0">
                <a:solidFill>
                  <a:srgbClr val="FFFFFF"/>
                </a:solidFill>
              </a:rPr>
              <a:t>д</a:t>
            </a:r>
            <a:r>
              <a:rPr lang="ru-RU" altLang="en-US" b="0" dirty="0" smtClean="0">
                <a:solidFill>
                  <a:srgbClr val="FFFFFF"/>
                </a:solidFill>
              </a:rPr>
              <a:t>ля запуска и продолжения проекта требуется масштабная внешняя поддержка;</a:t>
            </a:r>
            <a:endParaRPr lang="en-US" altLang="en-US" b="0" dirty="0" smtClean="0">
              <a:solidFill>
                <a:srgbClr val="FFFFFF"/>
              </a:solidFill>
            </a:endParaRPr>
          </a:p>
          <a:p>
            <a:pPr lvl="1">
              <a:spcBef>
                <a:spcPct val="0"/>
              </a:spcBef>
            </a:pPr>
            <a:r>
              <a:rPr lang="ru-RU" altLang="en-US" b="0" dirty="0">
                <a:solidFill>
                  <a:srgbClr val="FFFFFF"/>
                </a:solidFill>
              </a:rPr>
              <a:t>н</a:t>
            </a:r>
            <a:r>
              <a:rPr lang="ru-RU" altLang="en-US" b="0" dirty="0" smtClean="0">
                <a:solidFill>
                  <a:srgbClr val="FFFFFF"/>
                </a:solidFill>
              </a:rPr>
              <a:t>еясно, станет ли проект устойчивым в долгосрочной перс-</a:t>
            </a:r>
            <a:r>
              <a:rPr lang="ru-RU" altLang="en-US" b="0" dirty="0" err="1" smtClean="0">
                <a:solidFill>
                  <a:srgbClr val="FFFFFF"/>
                </a:solidFill>
              </a:rPr>
              <a:t>пективе</a:t>
            </a:r>
            <a:r>
              <a:rPr lang="ru-RU" altLang="en-US" b="0" dirty="0" smtClean="0">
                <a:solidFill>
                  <a:srgbClr val="FFFFFF"/>
                </a:solidFill>
              </a:rPr>
              <a:t> после 12 лет внешней поддержки.</a:t>
            </a:r>
            <a:endParaRPr lang="en-US" altLang="en-US" b="0" dirty="0" smtClean="0">
              <a:solidFill>
                <a:srgbClr val="FFFFFF"/>
              </a:solidFill>
            </a:endParaRPr>
          </a:p>
        </p:txBody>
      </p:sp>
    </p:spTree>
    <p:extLst>
      <p:ext uri="{BB962C8B-B14F-4D97-AF65-F5344CB8AC3E}">
        <p14:creationId xmlns:p14="http://schemas.microsoft.com/office/powerpoint/2010/main" val="19097130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52400"/>
            <a:ext cx="4038600" cy="1143000"/>
          </a:xfrm>
        </p:spPr>
        <p:txBody>
          <a:bodyPr/>
          <a:lstStyle/>
          <a:p>
            <a:r>
              <a:rPr lang="en-US" altLang="en-US" dirty="0" smtClean="0"/>
              <a:t>Ecotourism</a:t>
            </a:r>
          </a:p>
        </p:txBody>
      </p:sp>
      <p:sp>
        <p:nvSpPr>
          <p:cNvPr id="5123" name="Rectangle 3"/>
          <p:cNvSpPr>
            <a:spLocks noGrp="1" noChangeArrowheads="1"/>
          </p:cNvSpPr>
          <p:nvPr>
            <p:ph type="body" idx="1"/>
          </p:nvPr>
        </p:nvSpPr>
        <p:spPr>
          <a:xfrm>
            <a:off x="114300" y="1981200"/>
            <a:ext cx="4686300" cy="2362200"/>
          </a:xfrm>
        </p:spPr>
        <p:txBody>
          <a:bodyPr/>
          <a:lstStyle/>
          <a:p>
            <a:pPr lvl="1">
              <a:spcBef>
                <a:spcPct val="0"/>
              </a:spcBef>
            </a:pPr>
            <a:endParaRPr lang="en-US" altLang="en-US" b="0" dirty="0" smtClean="0"/>
          </a:p>
          <a:p>
            <a:pPr lvl="1">
              <a:spcBef>
                <a:spcPct val="0"/>
              </a:spcBef>
            </a:pPr>
            <a:endParaRPr lang="en-US" altLang="en-US" b="0" dirty="0" smtClean="0"/>
          </a:p>
          <a:p>
            <a:pPr lvl="1">
              <a:spcBef>
                <a:spcPct val="0"/>
              </a:spcBef>
            </a:pPr>
            <a:endParaRPr lang="en-US" altLang="en-US" b="0" dirty="0" smtClean="0"/>
          </a:p>
        </p:txBody>
      </p:sp>
      <p:sp>
        <p:nvSpPr>
          <p:cNvPr id="4" name="Rectangle 3"/>
          <p:cNvSpPr txBox="1">
            <a:spLocks noChangeArrowheads="1"/>
          </p:cNvSpPr>
          <p:nvPr/>
        </p:nvSpPr>
        <p:spPr bwMode="auto">
          <a:xfrm>
            <a:off x="123824" y="1447800"/>
            <a:ext cx="4143376"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en-US" altLang="en-US" sz="2600" b="0" dirty="0" smtClean="0">
                <a:solidFill>
                  <a:srgbClr val="FFFFFF"/>
                </a:solidFill>
              </a:rPr>
              <a:t>Does not automatically result in income or conservation</a:t>
            </a:r>
          </a:p>
          <a:p>
            <a:pPr>
              <a:spcBef>
                <a:spcPct val="0"/>
              </a:spcBef>
            </a:pPr>
            <a:endParaRPr lang="en-US" altLang="en-US" sz="2600" b="0" dirty="0">
              <a:solidFill>
                <a:srgbClr val="FFFFFF"/>
              </a:solidFill>
            </a:endParaRPr>
          </a:p>
          <a:p>
            <a:pPr>
              <a:spcBef>
                <a:spcPct val="0"/>
              </a:spcBef>
            </a:pPr>
            <a:r>
              <a:rPr lang="en-US" altLang="en-US" sz="2600" b="0" dirty="0" smtClean="0">
                <a:solidFill>
                  <a:srgbClr val="FFFFFF"/>
                </a:solidFill>
              </a:rPr>
              <a:t>Can be done well</a:t>
            </a:r>
          </a:p>
          <a:p>
            <a:pPr>
              <a:spcBef>
                <a:spcPct val="0"/>
              </a:spcBef>
            </a:pPr>
            <a:endParaRPr lang="en-US" altLang="en-US" sz="2600" b="0" dirty="0">
              <a:solidFill>
                <a:srgbClr val="FFFFFF"/>
              </a:solidFill>
            </a:endParaRPr>
          </a:p>
          <a:p>
            <a:pPr>
              <a:spcBef>
                <a:spcPct val="0"/>
              </a:spcBef>
            </a:pPr>
            <a:r>
              <a:rPr lang="en-US" altLang="en-US" sz="2600" b="0" dirty="0" smtClean="0">
                <a:solidFill>
                  <a:srgbClr val="FFFFFF"/>
                </a:solidFill>
              </a:rPr>
              <a:t>Can be done poorly</a:t>
            </a:r>
          </a:p>
          <a:p>
            <a:pPr>
              <a:spcBef>
                <a:spcPct val="0"/>
              </a:spcBef>
            </a:pPr>
            <a:endParaRPr lang="en-US" altLang="en-US" sz="2600" b="0" dirty="0">
              <a:solidFill>
                <a:srgbClr val="FFFFFF"/>
              </a:solidFill>
            </a:endParaRPr>
          </a:p>
          <a:p>
            <a:pPr>
              <a:spcBef>
                <a:spcPct val="0"/>
              </a:spcBef>
            </a:pPr>
            <a:r>
              <a:rPr lang="en-US" altLang="en-US" sz="2600" b="0" dirty="0" smtClean="0">
                <a:solidFill>
                  <a:srgbClr val="FFFFFF"/>
                </a:solidFill>
              </a:rPr>
              <a:t>Requires careful planning for success</a:t>
            </a:r>
          </a:p>
          <a:p>
            <a:pPr marL="0" indent="0">
              <a:spcBef>
                <a:spcPct val="0"/>
              </a:spcBef>
              <a:buFont typeface="Wingdings" panose="05000000000000000000" pitchFamily="2" charset="2"/>
              <a:buNone/>
            </a:pPr>
            <a:endParaRPr lang="en-US" altLang="en-US" sz="2600" b="0" dirty="0" smtClean="0">
              <a:solidFill>
                <a:srgbClr val="FFFFFF"/>
              </a:solidFill>
            </a:endParaRPr>
          </a:p>
          <a:p>
            <a:pPr>
              <a:spcBef>
                <a:spcPct val="0"/>
              </a:spcBef>
            </a:pPr>
            <a:endParaRPr lang="en-US" altLang="en-US" sz="2600" b="0" dirty="0" smtClean="0">
              <a:solidFill>
                <a:srgbClr val="FFFFFF"/>
              </a:solidFill>
            </a:endParaRPr>
          </a:p>
          <a:p>
            <a:pPr>
              <a:spcBef>
                <a:spcPct val="0"/>
              </a:spcBef>
            </a:pPr>
            <a:endParaRPr lang="en-US" altLang="en-US" sz="2600" b="0" dirty="0" smtClean="0">
              <a:solidFill>
                <a:srgbClr val="FFFFFF"/>
              </a:solidFill>
            </a:endParaRPr>
          </a:p>
          <a:p>
            <a:pPr lvl="1">
              <a:spcBef>
                <a:spcPct val="0"/>
              </a:spcBef>
            </a:pPr>
            <a:endParaRPr lang="en-US" altLang="en-US" sz="2600" b="0" dirty="0" smtClean="0">
              <a:solidFill>
                <a:srgbClr val="FFFFFF"/>
              </a:solidFill>
            </a:endParaRPr>
          </a:p>
          <a:p>
            <a:pPr lvl="1">
              <a:spcBef>
                <a:spcPct val="0"/>
              </a:spcBef>
            </a:pPr>
            <a:endParaRPr lang="en-US" altLang="en-US" sz="2600" b="0" dirty="0" smtClean="0">
              <a:solidFill>
                <a:srgbClr val="FFFFFF"/>
              </a:solidFill>
            </a:endParaRPr>
          </a:p>
        </p:txBody>
      </p:sp>
      <p:sp>
        <p:nvSpPr>
          <p:cNvPr id="5" name="Rectangle 2"/>
          <p:cNvSpPr txBox="1">
            <a:spLocks noChangeArrowheads="1"/>
          </p:cNvSpPr>
          <p:nvPr/>
        </p:nvSpPr>
        <p:spPr bwMode="auto">
          <a:xfrm>
            <a:off x="4600576" y="152400"/>
            <a:ext cx="403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smtClean="0"/>
              <a:t>Экотуризм</a:t>
            </a:r>
            <a:endParaRPr lang="en-US" altLang="en-US" dirty="0" smtClean="0"/>
          </a:p>
        </p:txBody>
      </p:sp>
      <p:sp>
        <p:nvSpPr>
          <p:cNvPr id="6" name="Rectangle 3"/>
          <p:cNvSpPr txBox="1">
            <a:spLocks noChangeArrowheads="1"/>
          </p:cNvSpPr>
          <p:nvPr/>
        </p:nvSpPr>
        <p:spPr bwMode="auto">
          <a:xfrm>
            <a:off x="4114800" y="1447800"/>
            <a:ext cx="48006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ru-RU" altLang="en-US" sz="2600" b="0" dirty="0" smtClean="0">
                <a:solidFill>
                  <a:srgbClr val="FFFFFF"/>
                </a:solidFill>
              </a:rPr>
              <a:t>автоматически н</a:t>
            </a:r>
            <a:r>
              <a:rPr lang="ru-RU" altLang="en-US" sz="2600" b="0" dirty="0" smtClean="0">
                <a:solidFill>
                  <a:srgbClr val="FFFFFF"/>
                </a:solidFill>
              </a:rPr>
              <a:t>е означает прибыльность и </a:t>
            </a:r>
            <a:r>
              <a:rPr lang="ru-RU" altLang="en-US" sz="2600" b="0" dirty="0" err="1" smtClean="0">
                <a:solidFill>
                  <a:srgbClr val="FFFFFF"/>
                </a:solidFill>
              </a:rPr>
              <a:t>обеспече-ние</a:t>
            </a:r>
            <a:r>
              <a:rPr lang="ru-RU" altLang="en-US" sz="2600" b="0" dirty="0" smtClean="0">
                <a:solidFill>
                  <a:srgbClr val="FFFFFF"/>
                </a:solidFill>
              </a:rPr>
              <a:t> охраны природы;</a:t>
            </a:r>
          </a:p>
          <a:p>
            <a:pPr marL="0" indent="0">
              <a:spcBef>
                <a:spcPct val="0"/>
              </a:spcBef>
              <a:buNone/>
            </a:pPr>
            <a:endParaRPr lang="en-US" altLang="en-US" sz="2600" b="0" dirty="0" smtClean="0">
              <a:solidFill>
                <a:srgbClr val="FFFFFF"/>
              </a:solidFill>
            </a:endParaRPr>
          </a:p>
          <a:p>
            <a:pPr>
              <a:spcBef>
                <a:spcPct val="0"/>
              </a:spcBef>
            </a:pPr>
            <a:r>
              <a:rPr lang="ru-RU" altLang="en-US" sz="2600" b="0" dirty="0" smtClean="0">
                <a:solidFill>
                  <a:srgbClr val="FFFFFF"/>
                </a:solidFill>
              </a:rPr>
              <a:t>можно организовать хорошо;</a:t>
            </a:r>
            <a:endParaRPr lang="en-US" altLang="en-US" sz="2600" b="0" dirty="0" smtClean="0">
              <a:solidFill>
                <a:srgbClr val="FFFFFF"/>
              </a:solidFill>
            </a:endParaRPr>
          </a:p>
          <a:p>
            <a:pPr>
              <a:spcBef>
                <a:spcPct val="0"/>
              </a:spcBef>
            </a:pPr>
            <a:r>
              <a:rPr lang="ru-RU" altLang="en-US" sz="2600" b="0" dirty="0" smtClean="0">
                <a:solidFill>
                  <a:srgbClr val="FFFFFF"/>
                </a:solidFill>
              </a:rPr>
              <a:t>можно </a:t>
            </a:r>
            <a:r>
              <a:rPr lang="ru-RU" altLang="en-US" sz="2600" b="0" dirty="0">
                <a:solidFill>
                  <a:srgbClr val="FFFFFF"/>
                </a:solidFill>
              </a:rPr>
              <a:t>организовать </a:t>
            </a:r>
            <a:r>
              <a:rPr lang="ru-RU" altLang="en-US" sz="2600" b="0" dirty="0" smtClean="0">
                <a:solidFill>
                  <a:srgbClr val="FFFFFF"/>
                </a:solidFill>
              </a:rPr>
              <a:t>плохо;</a:t>
            </a:r>
            <a:endParaRPr lang="en-US" altLang="en-US" sz="2600" b="0" dirty="0">
              <a:solidFill>
                <a:srgbClr val="FFFFFF"/>
              </a:solidFill>
            </a:endParaRPr>
          </a:p>
          <a:p>
            <a:pPr>
              <a:spcBef>
                <a:spcPct val="0"/>
              </a:spcBef>
            </a:pPr>
            <a:endParaRPr lang="en-US" altLang="en-US" sz="2600" b="0" dirty="0">
              <a:solidFill>
                <a:srgbClr val="FFFFFF"/>
              </a:solidFill>
            </a:endParaRPr>
          </a:p>
          <a:p>
            <a:pPr>
              <a:spcBef>
                <a:spcPct val="0"/>
              </a:spcBef>
            </a:pPr>
            <a:r>
              <a:rPr lang="ru-RU" altLang="en-US" sz="2600" b="0" dirty="0" smtClean="0">
                <a:solidFill>
                  <a:srgbClr val="FFFFFF"/>
                </a:solidFill>
              </a:rPr>
              <a:t>для успеха требуется тщательное планирование.</a:t>
            </a:r>
            <a:endParaRPr lang="en-US" altLang="en-US" sz="2600" b="0" dirty="0" smtClean="0">
              <a:solidFill>
                <a:srgbClr val="FFFFFF"/>
              </a:solidFill>
            </a:endParaRPr>
          </a:p>
        </p:txBody>
      </p:sp>
    </p:spTree>
    <p:extLst>
      <p:ext uri="{BB962C8B-B14F-4D97-AF65-F5344CB8AC3E}">
        <p14:creationId xmlns:p14="http://schemas.microsoft.com/office/powerpoint/2010/main" val="38081637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52400"/>
            <a:ext cx="4038600" cy="1143000"/>
          </a:xfrm>
        </p:spPr>
        <p:txBody>
          <a:bodyPr/>
          <a:lstStyle/>
          <a:p>
            <a:r>
              <a:rPr lang="en-US" altLang="en-US" dirty="0" smtClean="0"/>
              <a:t>Best Practices</a:t>
            </a:r>
          </a:p>
        </p:txBody>
      </p:sp>
      <p:sp>
        <p:nvSpPr>
          <p:cNvPr id="5123" name="Rectangle 3"/>
          <p:cNvSpPr>
            <a:spLocks noGrp="1" noChangeArrowheads="1"/>
          </p:cNvSpPr>
          <p:nvPr>
            <p:ph type="body" idx="1"/>
          </p:nvPr>
        </p:nvSpPr>
        <p:spPr>
          <a:xfrm>
            <a:off x="114300" y="1981200"/>
            <a:ext cx="4686300" cy="2362200"/>
          </a:xfrm>
        </p:spPr>
        <p:txBody>
          <a:bodyPr/>
          <a:lstStyle/>
          <a:p>
            <a:pPr lvl="1">
              <a:spcBef>
                <a:spcPct val="0"/>
              </a:spcBef>
            </a:pPr>
            <a:endParaRPr lang="en-US" altLang="en-US" b="0" dirty="0" smtClean="0"/>
          </a:p>
          <a:p>
            <a:pPr lvl="1">
              <a:spcBef>
                <a:spcPct val="0"/>
              </a:spcBef>
            </a:pPr>
            <a:endParaRPr lang="en-US" altLang="en-US" b="0" dirty="0" smtClean="0"/>
          </a:p>
          <a:p>
            <a:pPr lvl="1">
              <a:spcBef>
                <a:spcPct val="0"/>
              </a:spcBef>
            </a:pPr>
            <a:endParaRPr lang="en-US" altLang="en-US" b="0" dirty="0" smtClean="0"/>
          </a:p>
        </p:txBody>
      </p:sp>
      <p:sp>
        <p:nvSpPr>
          <p:cNvPr id="4" name="Rectangle 3"/>
          <p:cNvSpPr txBox="1">
            <a:spLocks noChangeArrowheads="1"/>
          </p:cNvSpPr>
          <p:nvPr/>
        </p:nvSpPr>
        <p:spPr bwMode="auto">
          <a:xfrm>
            <a:off x="123824" y="1219200"/>
            <a:ext cx="3686176"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en-US" altLang="en-US" sz="2600" b="0" dirty="0" smtClean="0">
                <a:solidFill>
                  <a:srgbClr val="FFFFFF"/>
                </a:solidFill>
              </a:rPr>
              <a:t>link local livelihood to conservation and tourism goals</a:t>
            </a:r>
          </a:p>
          <a:p>
            <a:pPr marL="0" indent="0">
              <a:spcBef>
                <a:spcPct val="0"/>
              </a:spcBef>
              <a:buNone/>
            </a:pPr>
            <a:endParaRPr lang="ru-RU" altLang="en-US" sz="2600" b="0" dirty="0" smtClean="0">
              <a:solidFill>
                <a:srgbClr val="FFFFFF"/>
              </a:solidFill>
            </a:endParaRPr>
          </a:p>
          <a:p>
            <a:pPr marL="0" indent="0">
              <a:spcBef>
                <a:spcPct val="0"/>
              </a:spcBef>
              <a:buNone/>
            </a:pPr>
            <a:endParaRPr lang="en-US" altLang="en-US" sz="2600" b="0" dirty="0">
              <a:solidFill>
                <a:srgbClr val="FFFFFF"/>
              </a:solidFill>
            </a:endParaRPr>
          </a:p>
          <a:p>
            <a:pPr>
              <a:spcBef>
                <a:spcPct val="0"/>
              </a:spcBef>
            </a:pPr>
            <a:r>
              <a:rPr lang="en-US" altLang="en-US" sz="2600" b="0" dirty="0" smtClean="0">
                <a:solidFill>
                  <a:srgbClr val="FFFFFF"/>
                </a:solidFill>
              </a:rPr>
              <a:t>implement secure local land ownership &amp; control</a:t>
            </a:r>
          </a:p>
          <a:p>
            <a:pPr>
              <a:spcBef>
                <a:spcPct val="0"/>
              </a:spcBef>
            </a:pPr>
            <a:r>
              <a:rPr lang="en-US" altLang="en-US" sz="2600" b="0" dirty="0" smtClean="0">
                <a:solidFill>
                  <a:srgbClr val="FFFFFF"/>
                </a:solidFill>
              </a:rPr>
              <a:t>requires </a:t>
            </a:r>
            <a:r>
              <a:rPr lang="en-US" altLang="en-US" sz="2600" b="0" dirty="0" smtClean="0">
                <a:solidFill>
                  <a:srgbClr val="FFFFFF"/>
                </a:solidFill>
              </a:rPr>
              <a:t>fair system of distribution of revenue</a:t>
            </a:r>
          </a:p>
          <a:p>
            <a:pPr marL="0" indent="0">
              <a:spcBef>
                <a:spcPct val="0"/>
              </a:spcBef>
              <a:buNone/>
            </a:pPr>
            <a:endParaRPr lang="en-US" altLang="en-US" sz="2600" b="0" dirty="0" smtClean="0">
              <a:solidFill>
                <a:srgbClr val="FFFFFF"/>
              </a:solidFill>
            </a:endParaRPr>
          </a:p>
          <a:p>
            <a:pPr>
              <a:spcBef>
                <a:spcPct val="0"/>
              </a:spcBef>
            </a:pPr>
            <a:endParaRPr lang="en-US" altLang="en-US" sz="2600" b="0" dirty="0" smtClean="0">
              <a:solidFill>
                <a:srgbClr val="FFFFFF"/>
              </a:solidFill>
            </a:endParaRPr>
          </a:p>
          <a:p>
            <a:pPr>
              <a:spcBef>
                <a:spcPct val="0"/>
              </a:spcBef>
            </a:pPr>
            <a:endParaRPr lang="en-US" altLang="en-US" sz="2600" b="0" dirty="0" smtClean="0">
              <a:solidFill>
                <a:srgbClr val="FFFFFF"/>
              </a:solidFill>
            </a:endParaRPr>
          </a:p>
          <a:p>
            <a:pPr lvl="1">
              <a:spcBef>
                <a:spcPct val="0"/>
              </a:spcBef>
            </a:pPr>
            <a:endParaRPr lang="en-US" altLang="en-US" sz="2600" b="0" dirty="0" smtClean="0">
              <a:solidFill>
                <a:srgbClr val="FFFFFF"/>
              </a:solidFill>
            </a:endParaRPr>
          </a:p>
          <a:p>
            <a:pPr lvl="1">
              <a:spcBef>
                <a:spcPct val="0"/>
              </a:spcBef>
            </a:pPr>
            <a:endParaRPr lang="en-US" altLang="en-US" sz="2600" b="0" dirty="0" smtClean="0">
              <a:solidFill>
                <a:srgbClr val="FFFFFF"/>
              </a:solidFill>
            </a:endParaRPr>
          </a:p>
        </p:txBody>
      </p:sp>
      <p:sp>
        <p:nvSpPr>
          <p:cNvPr id="5" name="Rectangle 2"/>
          <p:cNvSpPr txBox="1">
            <a:spLocks noChangeArrowheads="1"/>
          </p:cNvSpPr>
          <p:nvPr/>
        </p:nvSpPr>
        <p:spPr bwMode="auto">
          <a:xfrm>
            <a:off x="4625976" y="152400"/>
            <a:ext cx="4394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smtClean="0"/>
              <a:t>Лучшие практики</a:t>
            </a:r>
            <a:endParaRPr lang="en-US" altLang="en-US" dirty="0" smtClean="0"/>
          </a:p>
        </p:txBody>
      </p:sp>
      <p:sp>
        <p:nvSpPr>
          <p:cNvPr id="6" name="Rectangle 3"/>
          <p:cNvSpPr txBox="1">
            <a:spLocks noChangeArrowheads="1"/>
          </p:cNvSpPr>
          <p:nvPr/>
        </p:nvSpPr>
        <p:spPr bwMode="auto">
          <a:xfrm>
            <a:off x="4267200" y="1219200"/>
            <a:ext cx="44196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ru-RU" altLang="en-US" sz="2600" b="0" dirty="0" smtClean="0">
                <a:solidFill>
                  <a:srgbClr val="FFFFFF"/>
                </a:solidFill>
              </a:rPr>
              <a:t>наличие связи между благосостоянием мест-</a:t>
            </a:r>
            <a:r>
              <a:rPr lang="ru-RU" altLang="en-US" sz="2600" b="0" dirty="0" err="1" smtClean="0">
                <a:solidFill>
                  <a:srgbClr val="FFFFFF"/>
                </a:solidFill>
              </a:rPr>
              <a:t>ного</a:t>
            </a:r>
            <a:r>
              <a:rPr lang="ru-RU" altLang="en-US" sz="2600" b="0" dirty="0" smtClean="0">
                <a:solidFill>
                  <a:srgbClr val="FFFFFF"/>
                </a:solidFill>
              </a:rPr>
              <a:t> населения, </a:t>
            </a:r>
            <a:r>
              <a:rPr lang="ru-RU" altLang="en-US" sz="2600" b="0" dirty="0" err="1" smtClean="0">
                <a:solidFill>
                  <a:srgbClr val="FFFFFF"/>
                </a:solidFill>
              </a:rPr>
              <a:t>туристи-ческими</a:t>
            </a:r>
            <a:r>
              <a:rPr lang="ru-RU" altLang="en-US" sz="2600" b="0" dirty="0" smtClean="0">
                <a:solidFill>
                  <a:srgbClr val="FFFFFF"/>
                </a:solidFill>
              </a:rPr>
              <a:t> и </a:t>
            </a:r>
            <a:r>
              <a:rPr lang="ru-RU" altLang="en-US" sz="2600" b="0" dirty="0" err="1" smtClean="0">
                <a:solidFill>
                  <a:srgbClr val="FFFFFF"/>
                </a:solidFill>
              </a:rPr>
              <a:t>экологичес</a:t>
            </a:r>
            <a:r>
              <a:rPr lang="ru-RU" altLang="en-US" sz="2600" b="0" dirty="0" smtClean="0">
                <a:solidFill>
                  <a:srgbClr val="FFFFFF"/>
                </a:solidFill>
              </a:rPr>
              <a:t>-кими целями;</a:t>
            </a:r>
            <a:endParaRPr lang="en-US" altLang="en-US" sz="2600" b="0" dirty="0" smtClean="0">
              <a:solidFill>
                <a:srgbClr val="FFFFFF"/>
              </a:solidFill>
            </a:endParaRPr>
          </a:p>
          <a:p>
            <a:pPr>
              <a:spcBef>
                <a:spcPct val="0"/>
              </a:spcBef>
            </a:pPr>
            <a:r>
              <a:rPr lang="ru-RU" altLang="en-US" sz="2600" b="0" dirty="0" smtClean="0">
                <a:solidFill>
                  <a:srgbClr val="FFFFFF"/>
                </a:solidFill>
              </a:rPr>
              <a:t>местное землевладение и контроль за землями;</a:t>
            </a:r>
            <a:endParaRPr lang="en-US" altLang="en-US" sz="2600" b="0" dirty="0" smtClean="0">
              <a:solidFill>
                <a:srgbClr val="FFFFFF"/>
              </a:solidFill>
            </a:endParaRPr>
          </a:p>
          <a:p>
            <a:pPr>
              <a:spcBef>
                <a:spcPct val="0"/>
              </a:spcBef>
            </a:pPr>
            <a:endParaRPr lang="en-US" altLang="en-US" sz="2600" b="0" dirty="0">
              <a:solidFill>
                <a:srgbClr val="FFFFFF"/>
              </a:solidFill>
            </a:endParaRPr>
          </a:p>
          <a:p>
            <a:pPr>
              <a:spcBef>
                <a:spcPct val="0"/>
              </a:spcBef>
            </a:pPr>
            <a:r>
              <a:rPr lang="ru-RU" altLang="en-US" sz="2600" b="0" dirty="0" smtClean="0">
                <a:solidFill>
                  <a:srgbClr val="FFFFFF"/>
                </a:solidFill>
              </a:rPr>
              <a:t>справедливая система распределения прибыли.</a:t>
            </a:r>
            <a:endParaRPr lang="en-US" altLang="en-US" sz="2600" b="0" dirty="0" smtClean="0">
              <a:solidFill>
                <a:srgbClr val="FFFFFF"/>
              </a:solidFill>
            </a:endParaRPr>
          </a:p>
        </p:txBody>
      </p:sp>
    </p:spTree>
    <p:extLst>
      <p:ext uri="{BB962C8B-B14F-4D97-AF65-F5344CB8AC3E}">
        <p14:creationId xmlns:p14="http://schemas.microsoft.com/office/powerpoint/2010/main" val="27351578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3400" y="0"/>
            <a:ext cx="4038600" cy="1143000"/>
          </a:xfrm>
        </p:spPr>
        <p:txBody>
          <a:bodyPr/>
          <a:lstStyle/>
          <a:p>
            <a:r>
              <a:rPr lang="en-US" altLang="en-US" dirty="0" smtClean="0"/>
              <a:t>Best Practices</a:t>
            </a:r>
          </a:p>
        </p:txBody>
      </p:sp>
      <p:sp>
        <p:nvSpPr>
          <p:cNvPr id="5123" name="Rectangle 3"/>
          <p:cNvSpPr>
            <a:spLocks noGrp="1" noChangeArrowheads="1"/>
          </p:cNvSpPr>
          <p:nvPr>
            <p:ph type="body" idx="1"/>
          </p:nvPr>
        </p:nvSpPr>
        <p:spPr>
          <a:xfrm>
            <a:off x="114300" y="1981200"/>
            <a:ext cx="4686300" cy="2362200"/>
          </a:xfrm>
        </p:spPr>
        <p:txBody>
          <a:bodyPr/>
          <a:lstStyle/>
          <a:p>
            <a:pPr lvl="1">
              <a:spcBef>
                <a:spcPct val="0"/>
              </a:spcBef>
            </a:pPr>
            <a:endParaRPr lang="en-US" altLang="en-US" b="0" dirty="0" smtClean="0"/>
          </a:p>
          <a:p>
            <a:pPr lvl="1">
              <a:spcBef>
                <a:spcPct val="0"/>
              </a:spcBef>
            </a:pPr>
            <a:endParaRPr lang="en-US" altLang="en-US" b="0" dirty="0" smtClean="0"/>
          </a:p>
          <a:p>
            <a:pPr lvl="1">
              <a:spcBef>
                <a:spcPct val="0"/>
              </a:spcBef>
            </a:pPr>
            <a:endParaRPr lang="en-US" altLang="en-US" b="0" dirty="0" smtClean="0"/>
          </a:p>
        </p:txBody>
      </p:sp>
      <p:sp>
        <p:nvSpPr>
          <p:cNvPr id="4" name="Rectangle 3"/>
          <p:cNvSpPr txBox="1">
            <a:spLocks noChangeArrowheads="1"/>
          </p:cNvSpPr>
          <p:nvPr/>
        </p:nvSpPr>
        <p:spPr bwMode="auto">
          <a:xfrm>
            <a:off x="200024" y="1066800"/>
            <a:ext cx="3981452"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en-US" altLang="en-US" sz="2600" b="0" dirty="0" smtClean="0">
                <a:solidFill>
                  <a:srgbClr val="FFFFFF"/>
                </a:solidFill>
              </a:rPr>
              <a:t>small scale works best, if large scale, ensure large distribution revenue</a:t>
            </a:r>
          </a:p>
          <a:p>
            <a:pPr>
              <a:spcBef>
                <a:spcPct val="0"/>
              </a:spcBef>
            </a:pPr>
            <a:endParaRPr lang="en-US" altLang="en-US" sz="2600" b="0" dirty="0">
              <a:solidFill>
                <a:srgbClr val="FFFFFF"/>
              </a:solidFill>
            </a:endParaRPr>
          </a:p>
          <a:p>
            <a:pPr>
              <a:spcBef>
                <a:spcPct val="0"/>
              </a:spcBef>
            </a:pPr>
            <a:r>
              <a:rPr lang="en-US" altLang="en-US" sz="2600" b="0" dirty="0" smtClean="0">
                <a:solidFill>
                  <a:srgbClr val="FFFFFF"/>
                </a:solidFill>
              </a:rPr>
              <a:t>requires mechanisms for in-country revenue</a:t>
            </a:r>
          </a:p>
          <a:p>
            <a:pPr>
              <a:spcBef>
                <a:spcPct val="0"/>
              </a:spcBef>
            </a:pPr>
            <a:endParaRPr lang="en-US" altLang="en-US" sz="2600" b="0" dirty="0">
              <a:solidFill>
                <a:srgbClr val="FFFFFF"/>
              </a:solidFill>
            </a:endParaRPr>
          </a:p>
          <a:p>
            <a:pPr>
              <a:spcBef>
                <a:spcPct val="0"/>
              </a:spcBef>
            </a:pPr>
            <a:r>
              <a:rPr lang="en-US" altLang="en-US" sz="2600" b="0" dirty="0" smtClean="0">
                <a:solidFill>
                  <a:srgbClr val="FFFFFF"/>
                </a:solidFill>
              </a:rPr>
              <a:t>requires mechanisms to ensure equality locals and external stakeholders</a:t>
            </a:r>
          </a:p>
          <a:p>
            <a:pPr>
              <a:spcBef>
                <a:spcPct val="0"/>
              </a:spcBef>
            </a:pPr>
            <a:endParaRPr lang="en-US" altLang="en-US" sz="2600" b="0" dirty="0">
              <a:solidFill>
                <a:srgbClr val="FFFFFF"/>
              </a:solidFill>
            </a:endParaRPr>
          </a:p>
          <a:p>
            <a:pPr>
              <a:spcBef>
                <a:spcPct val="0"/>
              </a:spcBef>
            </a:pPr>
            <a:endParaRPr lang="en-US" altLang="en-US" sz="2600" b="0" dirty="0" smtClean="0">
              <a:solidFill>
                <a:srgbClr val="FFFFFF"/>
              </a:solidFill>
            </a:endParaRPr>
          </a:p>
          <a:p>
            <a:pPr marL="0" indent="0">
              <a:spcBef>
                <a:spcPct val="0"/>
              </a:spcBef>
              <a:buFont typeface="Wingdings" panose="05000000000000000000" pitchFamily="2" charset="2"/>
              <a:buNone/>
            </a:pPr>
            <a:endParaRPr lang="en-US" altLang="en-US" sz="2600" b="0" dirty="0" smtClean="0">
              <a:solidFill>
                <a:srgbClr val="FFFFFF"/>
              </a:solidFill>
            </a:endParaRPr>
          </a:p>
          <a:p>
            <a:pPr>
              <a:spcBef>
                <a:spcPct val="0"/>
              </a:spcBef>
            </a:pPr>
            <a:endParaRPr lang="en-US" altLang="en-US" sz="2600" b="0" dirty="0" smtClean="0">
              <a:solidFill>
                <a:srgbClr val="FFFFFF"/>
              </a:solidFill>
            </a:endParaRPr>
          </a:p>
          <a:p>
            <a:pPr>
              <a:spcBef>
                <a:spcPct val="0"/>
              </a:spcBef>
            </a:pPr>
            <a:endParaRPr lang="en-US" altLang="en-US" sz="2600" b="0" dirty="0" smtClean="0">
              <a:solidFill>
                <a:srgbClr val="FFFFFF"/>
              </a:solidFill>
            </a:endParaRPr>
          </a:p>
          <a:p>
            <a:pPr lvl="1">
              <a:spcBef>
                <a:spcPct val="0"/>
              </a:spcBef>
            </a:pPr>
            <a:endParaRPr lang="en-US" altLang="en-US" sz="2600" b="0" dirty="0" smtClean="0">
              <a:solidFill>
                <a:srgbClr val="FFFFFF"/>
              </a:solidFill>
            </a:endParaRPr>
          </a:p>
          <a:p>
            <a:pPr lvl="1">
              <a:spcBef>
                <a:spcPct val="0"/>
              </a:spcBef>
            </a:pPr>
            <a:endParaRPr lang="en-US" altLang="en-US" sz="2600" b="0" dirty="0" smtClean="0">
              <a:solidFill>
                <a:srgbClr val="FFFFFF"/>
              </a:solidFill>
            </a:endParaRPr>
          </a:p>
        </p:txBody>
      </p:sp>
      <p:sp>
        <p:nvSpPr>
          <p:cNvPr id="5" name="Rectangle 2"/>
          <p:cNvSpPr txBox="1">
            <a:spLocks noChangeArrowheads="1"/>
          </p:cNvSpPr>
          <p:nvPr/>
        </p:nvSpPr>
        <p:spPr bwMode="auto">
          <a:xfrm>
            <a:off x="4762500" y="0"/>
            <a:ext cx="4333876"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a:t>Лучшие практики</a:t>
            </a:r>
            <a:endParaRPr lang="en-US" altLang="en-US" dirty="0"/>
          </a:p>
        </p:txBody>
      </p:sp>
      <p:sp>
        <p:nvSpPr>
          <p:cNvPr id="6" name="Rectangle 3"/>
          <p:cNvSpPr txBox="1">
            <a:spLocks noChangeArrowheads="1"/>
          </p:cNvSpPr>
          <p:nvPr/>
        </p:nvSpPr>
        <p:spPr bwMode="auto">
          <a:xfrm>
            <a:off x="4371976" y="1066800"/>
            <a:ext cx="4676776"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ru-RU" altLang="en-US" sz="2600" b="0" dirty="0">
                <a:solidFill>
                  <a:srgbClr val="FFFFFF"/>
                </a:solidFill>
              </a:rPr>
              <a:t>м</a:t>
            </a:r>
            <a:r>
              <a:rPr lang="ru-RU" altLang="en-US" sz="2600" b="0" dirty="0" smtClean="0">
                <a:solidFill>
                  <a:srgbClr val="FFFFFF"/>
                </a:solidFill>
              </a:rPr>
              <a:t>елкие проекты более эффективны; в крупных проектах требуется </a:t>
            </a:r>
            <a:r>
              <a:rPr lang="ru-RU" altLang="en-US" sz="2600" b="0" dirty="0" err="1" smtClean="0">
                <a:solidFill>
                  <a:srgbClr val="FFFFFF"/>
                </a:solidFill>
              </a:rPr>
              <a:t>мас</a:t>
            </a:r>
            <a:r>
              <a:rPr lang="ru-RU" altLang="en-US" sz="2600" b="0" dirty="0" smtClean="0">
                <a:solidFill>
                  <a:srgbClr val="FFFFFF"/>
                </a:solidFill>
              </a:rPr>
              <a:t>-штабное распределение прибыли;</a:t>
            </a:r>
            <a:endParaRPr lang="en-US" altLang="en-US" sz="2600" b="0" dirty="0" smtClean="0">
              <a:solidFill>
                <a:srgbClr val="FFFFFF"/>
              </a:solidFill>
            </a:endParaRPr>
          </a:p>
          <a:p>
            <a:pPr>
              <a:spcBef>
                <a:spcPct val="0"/>
              </a:spcBef>
            </a:pPr>
            <a:r>
              <a:rPr lang="ru-RU" altLang="en-US" sz="2600" b="0" dirty="0" smtClean="0">
                <a:solidFill>
                  <a:srgbClr val="FFFFFF"/>
                </a:solidFill>
              </a:rPr>
              <a:t>необходимы внутренние механизмы распределе-ния прибыли;</a:t>
            </a:r>
            <a:endParaRPr lang="en-US" altLang="en-US" sz="2600" b="0" dirty="0" smtClean="0">
              <a:solidFill>
                <a:srgbClr val="FFFFFF"/>
              </a:solidFill>
            </a:endParaRPr>
          </a:p>
          <a:p>
            <a:pPr>
              <a:spcBef>
                <a:spcPct val="0"/>
              </a:spcBef>
            </a:pPr>
            <a:r>
              <a:rPr lang="ru-RU" altLang="en-US" sz="2600" b="0" dirty="0" smtClean="0">
                <a:solidFill>
                  <a:srgbClr val="FFFFFF"/>
                </a:solidFill>
              </a:rPr>
              <a:t>требуются механизмы по обеспечению равенства местных и внешних заинтересованных сторон.</a:t>
            </a:r>
            <a:endParaRPr lang="en-US" altLang="en-US" sz="2600" b="0" dirty="0" smtClean="0">
              <a:solidFill>
                <a:srgbClr val="FFFFFF"/>
              </a:solidFill>
            </a:endParaRPr>
          </a:p>
        </p:txBody>
      </p:sp>
    </p:spTree>
    <p:extLst>
      <p:ext uri="{BB962C8B-B14F-4D97-AF65-F5344CB8AC3E}">
        <p14:creationId xmlns:p14="http://schemas.microsoft.com/office/powerpoint/2010/main" val="14527111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2770" name="Title 3"/>
          <p:cNvSpPr>
            <a:spLocks noGrp="1"/>
          </p:cNvSpPr>
          <p:nvPr>
            <p:ph type="title"/>
          </p:nvPr>
        </p:nvSpPr>
        <p:spPr>
          <a:xfrm>
            <a:off x="0" y="-76200"/>
            <a:ext cx="9144000" cy="1143000"/>
          </a:xfrm>
        </p:spPr>
        <p:txBody>
          <a:bodyPr/>
          <a:lstStyle/>
          <a:p>
            <a:r>
              <a:rPr lang="en-US" altLang="en-US" sz="3600" dirty="0" smtClean="0">
                <a:solidFill>
                  <a:schemeClr val="bg1"/>
                </a:solidFill>
                <a:latin typeface="Arial" panose="020B0604020202020204" pitchFamily="34" charset="0"/>
                <a:cs typeface="Arial" panose="020B0604020202020204" pitchFamily="34" charset="0"/>
              </a:rPr>
              <a:t>Fossil Butte National </a:t>
            </a:r>
            <a:r>
              <a:rPr lang="en-US" altLang="en-US" sz="3600" dirty="0" smtClean="0">
                <a:solidFill>
                  <a:schemeClr val="bg1"/>
                </a:solidFill>
                <a:latin typeface="Arial" panose="020B0604020202020204" pitchFamily="34" charset="0"/>
                <a:cs typeface="Arial" panose="020B0604020202020204" pitchFamily="34" charset="0"/>
              </a:rPr>
              <a:t>Monument</a:t>
            </a:r>
            <a:endParaRPr lang="en-US" altLang="en-US" sz="3600" dirty="0" smtClean="0">
              <a:solidFill>
                <a:schemeClr val="bg1"/>
              </a:solidFill>
              <a:latin typeface="Arial" panose="020B0604020202020204" pitchFamily="34" charset="0"/>
              <a:cs typeface="Arial" panose="020B0604020202020204" pitchFamily="34" charset="0"/>
            </a:endParaRPr>
          </a:p>
        </p:txBody>
      </p:sp>
      <p:pic>
        <p:nvPicPr>
          <p:cNvPr id="32771" name="Picture 4" descr="pygmy rabbit_FOBU_gillingha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22350"/>
            <a:ext cx="9144000"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txBox="1">
            <a:spLocks/>
          </p:cNvSpPr>
          <p:nvPr/>
        </p:nvSpPr>
        <p:spPr bwMode="auto">
          <a:xfrm>
            <a:off x="0" y="594360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ru-RU" altLang="en-US" sz="2800" dirty="0">
                <a:solidFill>
                  <a:schemeClr val="bg1"/>
                </a:solidFill>
                <a:latin typeface="Arial" panose="020B0604020202020204" pitchFamily="34" charset="0"/>
                <a:cs typeface="Arial" panose="020B0604020202020204" pitchFamily="34" charset="0"/>
              </a:rPr>
              <a:t>Национальный природный памятник «</a:t>
            </a:r>
            <a:r>
              <a:rPr lang="ru-RU" altLang="en-US" sz="2800" dirty="0" err="1">
                <a:solidFill>
                  <a:schemeClr val="bg1"/>
                </a:solidFill>
                <a:latin typeface="Arial" panose="020B0604020202020204" pitchFamily="34" charset="0"/>
                <a:cs typeface="Arial" panose="020B0604020202020204" pitchFamily="34" charset="0"/>
              </a:rPr>
              <a:t>Фоссил</a:t>
            </a:r>
            <a:r>
              <a:rPr lang="ru-RU" altLang="en-US" sz="2800" dirty="0">
                <a:solidFill>
                  <a:schemeClr val="bg1"/>
                </a:solidFill>
                <a:latin typeface="Arial" panose="020B0604020202020204" pitchFamily="34" charset="0"/>
                <a:cs typeface="Arial" panose="020B0604020202020204" pitchFamily="34" charset="0"/>
              </a:rPr>
              <a:t> </a:t>
            </a:r>
            <a:r>
              <a:rPr lang="ru-RU" altLang="en-US" sz="2800" dirty="0" err="1">
                <a:solidFill>
                  <a:schemeClr val="bg1"/>
                </a:solidFill>
                <a:latin typeface="Arial" panose="020B0604020202020204" pitchFamily="34" charset="0"/>
                <a:cs typeface="Arial" panose="020B0604020202020204" pitchFamily="34" charset="0"/>
              </a:rPr>
              <a:t>Бютт</a:t>
            </a:r>
            <a:r>
              <a:rPr lang="ru-RU" altLang="en-US" sz="2800" dirty="0">
                <a:solidFill>
                  <a:schemeClr val="bg1"/>
                </a:solidFill>
                <a:latin typeface="Arial" panose="020B0604020202020204" pitchFamily="34" charset="0"/>
                <a:cs typeface="Arial" panose="020B0604020202020204" pitchFamily="34" charset="0"/>
              </a:rPr>
              <a:t>»</a:t>
            </a:r>
            <a:endParaRPr lang="en-US" altLang="en-US" sz="2800" kern="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04132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52400"/>
            <a:ext cx="4038600" cy="1143000"/>
          </a:xfrm>
        </p:spPr>
        <p:txBody>
          <a:bodyPr/>
          <a:lstStyle/>
          <a:p>
            <a:r>
              <a:rPr lang="en-US" altLang="en-US" dirty="0" smtClean="0"/>
              <a:t>Best Practices</a:t>
            </a:r>
          </a:p>
        </p:txBody>
      </p:sp>
      <p:sp>
        <p:nvSpPr>
          <p:cNvPr id="5123" name="Rectangle 3"/>
          <p:cNvSpPr>
            <a:spLocks noGrp="1" noChangeArrowheads="1"/>
          </p:cNvSpPr>
          <p:nvPr>
            <p:ph type="body" idx="1"/>
          </p:nvPr>
        </p:nvSpPr>
        <p:spPr>
          <a:xfrm>
            <a:off x="114300" y="1981200"/>
            <a:ext cx="4686300" cy="2362200"/>
          </a:xfrm>
        </p:spPr>
        <p:txBody>
          <a:bodyPr/>
          <a:lstStyle/>
          <a:p>
            <a:pPr lvl="1">
              <a:spcBef>
                <a:spcPct val="0"/>
              </a:spcBef>
            </a:pPr>
            <a:endParaRPr lang="en-US" altLang="en-US" b="0" dirty="0" smtClean="0"/>
          </a:p>
          <a:p>
            <a:pPr lvl="1">
              <a:spcBef>
                <a:spcPct val="0"/>
              </a:spcBef>
            </a:pPr>
            <a:endParaRPr lang="en-US" altLang="en-US" b="0" dirty="0" smtClean="0"/>
          </a:p>
          <a:p>
            <a:pPr lvl="1">
              <a:spcBef>
                <a:spcPct val="0"/>
              </a:spcBef>
            </a:pPr>
            <a:endParaRPr lang="en-US" altLang="en-US" b="0" dirty="0" smtClean="0"/>
          </a:p>
        </p:txBody>
      </p:sp>
      <p:sp>
        <p:nvSpPr>
          <p:cNvPr id="4" name="Rectangle 3"/>
          <p:cNvSpPr txBox="1">
            <a:spLocks noChangeArrowheads="1"/>
          </p:cNvSpPr>
          <p:nvPr/>
        </p:nvSpPr>
        <p:spPr bwMode="auto">
          <a:xfrm>
            <a:off x="123824" y="1447800"/>
            <a:ext cx="3914776"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en-US" altLang="en-US" b="0" dirty="0" smtClean="0">
                <a:solidFill>
                  <a:srgbClr val="FFFFFF"/>
                </a:solidFill>
              </a:rPr>
              <a:t>best if mechanisms for certification</a:t>
            </a:r>
          </a:p>
          <a:p>
            <a:pPr>
              <a:spcBef>
                <a:spcPct val="0"/>
              </a:spcBef>
            </a:pPr>
            <a:endParaRPr lang="ru-RU" altLang="en-US" b="0" dirty="0" smtClean="0">
              <a:solidFill>
                <a:srgbClr val="FFFFFF"/>
              </a:solidFill>
            </a:endParaRPr>
          </a:p>
          <a:p>
            <a:pPr>
              <a:spcBef>
                <a:spcPct val="0"/>
              </a:spcBef>
            </a:pPr>
            <a:endParaRPr lang="ru-RU" altLang="en-US" b="0" dirty="0">
              <a:solidFill>
                <a:srgbClr val="FFFFFF"/>
              </a:solidFill>
            </a:endParaRPr>
          </a:p>
          <a:p>
            <a:pPr>
              <a:spcBef>
                <a:spcPct val="0"/>
              </a:spcBef>
            </a:pPr>
            <a:endParaRPr lang="en-US" altLang="en-US" b="0" dirty="0">
              <a:solidFill>
                <a:srgbClr val="FFFFFF"/>
              </a:solidFill>
            </a:endParaRPr>
          </a:p>
          <a:p>
            <a:pPr>
              <a:spcBef>
                <a:spcPct val="0"/>
              </a:spcBef>
            </a:pPr>
            <a:r>
              <a:rPr lang="en-US" altLang="en-US" b="0" dirty="0" smtClean="0">
                <a:solidFill>
                  <a:srgbClr val="FFFFFF"/>
                </a:solidFill>
              </a:rPr>
              <a:t>requires mechanisms to enforce regulations</a:t>
            </a:r>
          </a:p>
          <a:p>
            <a:pPr>
              <a:spcBef>
                <a:spcPct val="0"/>
              </a:spcBef>
            </a:pPr>
            <a:endParaRPr lang="en-US" altLang="en-US" b="0" dirty="0">
              <a:solidFill>
                <a:srgbClr val="FFFFFF"/>
              </a:solidFill>
            </a:endParaRPr>
          </a:p>
          <a:p>
            <a:pPr>
              <a:spcBef>
                <a:spcPct val="0"/>
              </a:spcBef>
            </a:pPr>
            <a:endParaRPr lang="en-US" altLang="en-US" b="0" dirty="0" smtClean="0">
              <a:solidFill>
                <a:srgbClr val="FFFFFF"/>
              </a:solidFill>
            </a:endParaRPr>
          </a:p>
          <a:p>
            <a:pPr>
              <a:spcBef>
                <a:spcPct val="0"/>
              </a:spcBef>
            </a:pPr>
            <a:endParaRPr lang="en-US" altLang="en-US" b="0" dirty="0">
              <a:solidFill>
                <a:srgbClr val="FFFFFF"/>
              </a:solidFill>
            </a:endParaRPr>
          </a:p>
          <a:p>
            <a:pPr>
              <a:spcBef>
                <a:spcPct val="0"/>
              </a:spcBef>
            </a:pPr>
            <a:endParaRPr lang="en-US" altLang="en-US" b="0" dirty="0" smtClean="0">
              <a:solidFill>
                <a:srgbClr val="FFFFFF"/>
              </a:solidFill>
            </a:endParaRPr>
          </a:p>
          <a:p>
            <a:pPr marL="0" indent="0">
              <a:spcBef>
                <a:spcPct val="0"/>
              </a:spcBef>
              <a:buFont typeface="Wingdings" panose="05000000000000000000" pitchFamily="2" charset="2"/>
              <a:buNone/>
            </a:pPr>
            <a:endParaRPr lang="en-US" altLang="en-US" b="0" dirty="0" smtClean="0">
              <a:solidFill>
                <a:srgbClr val="FFFFFF"/>
              </a:solidFill>
            </a:endParaRPr>
          </a:p>
          <a:p>
            <a:pPr>
              <a:spcBef>
                <a:spcPct val="0"/>
              </a:spcBef>
            </a:pPr>
            <a:endParaRPr lang="en-US" altLang="en-US" b="0" dirty="0" smtClean="0">
              <a:solidFill>
                <a:srgbClr val="FFFFFF"/>
              </a:solidFill>
            </a:endParaRPr>
          </a:p>
          <a:p>
            <a:pPr>
              <a:spcBef>
                <a:spcPct val="0"/>
              </a:spcBef>
            </a:pPr>
            <a:endParaRPr lang="en-US" altLang="en-US" b="0" dirty="0" smtClean="0">
              <a:solidFill>
                <a:srgbClr val="FFFFFF"/>
              </a:solidFill>
            </a:endParaRPr>
          </a:p>
          <a:p>
            <a:pPr lvl="1">
              <a:spcBef>
                <a:spcPct val="0"/>
              </a:spcBef>
            </a:pPr>
            <a:endParaRPr lang="en-US" altLang="en-US" b="0" dirty="0" smtClean="0">
              <a:solidFill>
                <a:srgbClr val="FFFFFF"/>
              </a:solidFill>
            </a:endParaRPr>
          </a:p>
          <a:p>
            <a:pPr lvl="1">
              <a:spcBef>
                <a:spcPct val="0"/>
              </a:spcBef>
            </a:pPr>
            <a:endParaRPr lang="en-US" altLang="en-US" b="0" dirty="0" smtClean="0">
              <a:solidFill>
                <a:srgbClr val="FFFFFF"/>
              </a:solidFill>
            </a:endParaRPr>
          </a:p>
        </p:txBody>
      </p:sp>
      <p:sp>
        <p:nvSpPr>
          <p:cNvPr id="5" name="Rectangle 2"/>
          <p:cNvSpPr txBox="1">
            <a:spLocks noChangeArrowheads="1"/>
          </p:cNvSpPr>
          <p:nvPr/>
        </p:nvSpPr>
        <p:spPr bwMode="auto">
          <a:xfrm>
            <a:off x="4752976" y="152400"/>
            <a:ext cx="4191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a:t>Лучшие практики</a:t>
            </a:r>
            <a:endParaRPr lang="en-US" altLang="en-US" dirty="0"/>
          </a:p>
        </p:txBody>
      </p:sp>
      <p:sp>
        <p:nvSpPr>
          <p:cNvPr id="6" name="Rectangle 3"/>
          <p:cNvSpPr txBox="1">
            <a:spLocks noChangeArrowheads="1"/>
          </p:cNvSpPr>
          <p:nvPr/>
        </p:nvSpPr>
        <p:spPr bwMode="auto">
          <a:xfrm>
            <a:off x="4419600" y="1447800"/>
            <a:ext cx="3914776"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ru-RU" altLang="en-US" b="0" dirty="0" smtClean="0">
                <a:solidFill>
                  <a:srgbClr val="FFFFFF"/>
                </a:solidFill>
              </a:rPr>
              <a:t>лучше, если присутствуют механизмы сертификации;</a:t>
            </a:r>
            <a:endParaRPr lang="en-US" altLang="en-US" b="0" dirty="0" smtClean="0">
              <a:solidFill>
                <a:srgbClr val="FFFFFF"/>
              </a:solidFill>
            </a:endParaRPr>
          </a:p>
          <a:p>
            <a:pPr>
              <a:spcBef>
                <a:spcPct val="0"/>
              </a:spcBef>
            </a:pPr>
            <a:endParaRPr lang="en-US" altLang="en-US" b="0" dirty="0">
              <a:solidFill>
                <a:srgbClr val="FFFFFF"/>
              </a:solidFill>
            </a:endParaRPr>
          </a:p>
          <a:p>
            <a:pPr>
              <a:spcBef>
                <a:spcPct val="0"/>
              </a:spcBef>
            </a:pPr>
            <a:r>
              <a:rPr lang="ru-RU" altLang="en-US" b="0" dirty="0" smtClean="0">
                <a:solidFill>
                  <a:srgbClr val="FFFFFF"/>
                </a:solidFill>
              </a:rPr>
              <a:t>требуются механизмы обеспечения исполнения законов и правил.</a:t>
            </a:r>
            <a:endParaRPr lang="en-US" altLang="en-US" b="0" dirty="0" smtClean="0">
              <a:solidFill>
                <a:srgbClr val="FFFFFF"/>
              </a:solidFill>
            </a:endParaRPr>
          </a:p>
        </p:txBody>
      </p:sp>
    </p:spTree>
    <p:extLst>
      <p:ext uri="{BB962C8B-B14F-4D97-AF65-F5344CB8AC3E}">
        <p14:creationId xmlns:p14="http://schemas.microsoft.com/office/powerpoint/2010/main" val="3377799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H:\Photos\2012\California - 17 May 2012\Tehachapi Turbines_IMG_0424_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9041"/>
            <a:ext cx="9144000" cy="6099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8414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IE 11 Adult in flight_Tersec_113_1379_m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 y="-101600"/>
            <a:ext cx="10591800" cy="706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3"/>
          <p:cNvSpPr>
            <a:spLocks noGrp="1" noChangeArrowheads="1"/>
          </p:cNvSpPr>
          <p:nvPr>
            <p:ph type="title"/>
          </p:nvPr>
        </p:nvSpPr>
        <p:spPr>
          <a:xfrm>
            <a:off x="342900" y="5094198"/>
            <a:ext cx="8458200" cy="1200329"/>
          </a:xfrm>
          <a:noFill/>
        </p:spPr>
        <p:txBody>
          <a:bodyPr>
            <a:spAutoFit/>
          </a:bodyPr>
          <a:lstStyle/>
          <a:p>
            <a:pPr eaLnBrk="1" hangingPunct="1"/>
            <a:r>
              <a:rPr lang="en-US" altLang="en-US" sz="3600" b="1" dirty="0" smtClean="0">
                <a:solidFill>
                  <a:schemeClr val="tx1"/>
                </a:solidFill>
                <a:latin typeface="Arial" panose="020B0604020202020204" pitchFamily="34" charset="0"/>
              </a:rPr>
              <a:t/>
            </a:r>
            <a:br>
              <a:rPr lang="en-US" altLang="en-US" sz="3600" b="1" dirty="0" smtClean="0">
                <a:solidFill>
                  <a:schemeClr val="tx1"/>
                </a:solidFill>
                <a:latin typeface="Arial" panose="020B0604020202020204" pitchFamily="34" charset="0"/>
              </a:rPr>
            </a:br>
            <a:endParaRPr lang="en-US" altLang="en-US" sz="3600" b="1" i="1" u="sng" dirty="0" smtClean="0">
              <a:solidFill>
                <a:schemeClr val="tx1"/>
              </a:solidFill>
              <a:latin typeface="Arial" panose="020B0604020202020204" pitchFamily="34" charset="0"/>
            </a:endParaRPr>
          </a:p>
        </p:txBody>
      </p:sp>
      <p:sp>
        <p:nvSpPr>
          <p:cNvPr id="2" name="TextBox 1"/>
          <p:cNvSpPr txBox="1"/>
          <p:nvPr/>
        </p:nvSpPr>
        <p:spPr>
          <a:xfrm>
            <a:off x="-723900" y="5237202"/>
            <a:ext cx="10591800" cy="553998"/>
          </a:xfrm>
          <a:prstGeom prst="rect">
            <a:avLst/>
          </a:prstGeom>
          <a:noFill/>
        </p:spPr>
        <p:txBody>
          <a:bodyPr wrap="square" rtlCol="0">
            <a:spAutoFit/>
          </a:bodyPr>
          <a:lstStyle/>
          <a:p>
            <a:pPr algn="ctr"/>
            <a:r>
              <a:rPr lang="ru-RU" sz="3000" dirty="0" err="1" smtClean="0">
                <a:solidFill>
                  <a:schemeClr val="bg1"/>
                </a:solidFill>
              </a:rPr>
              <a:t>Наурзумский</a:t>
            </a:r>
            <a:r>
              <a:rPr lang="ru-RU" sz="3000" dirty="0" smtClean="0">
                <a:solidFill>
                  <a:schemeClr val="bg1"/>
                </a:solidFill>
              </a:rPr>
              <a:t> государственный</a:t>
            </a:r>
            <a:r>
              <a:rPr lang="en-US" sz="3000" dirty="0" smtClean="0">
                <a:solidFill>
                  <a:schemeClr val="bg1"/>
                </a:solidFill>
              </a:rPr>
              <a:t> </a:t>
            </a:r>
            <a:r>
              <a:rPr lang="ru-RU" sz="3000" dirty="0" smtClean="0">
                <a:solidFill>
                  <a:schemeClr val="bg1"/>
                </a:solidFill>
              </a:rPr>
              <a:t>природный заповедник</a:t>
            </a:r>
            <a:endParaRPr lang="en-US" sz="3000" dirty="0">
              <a:solidFill>
                <a:schemeClr val="bg1"/>
              </a:solidFill>
            </a:endParaRPr>
          </a:p>
        </p:txBody>
      </p:sp>
      <p:sp>
        <p:nvSpPr>
          <p:cNvPr id="5" name="TextBox 4"/>
          <p:cNvSpPr txBox="1"/>
          <p:nvPr/>
        </p:nvSpPr>
        <p:spPr>
          <a:xfrm>
            <a:off x="-609600" y="6052234"/>
            <a:ext cx="10363200" cy="646331"/>
          </a:xfrm>
          <a:prstGeom prst="rect">
            <a:avLst/>
          </a:prstGeom>
          <a:noFill/>
        </p:spPr>
        <p:txBody>
          <a:bodyPr wrap="square" rtlCol="0">
            <a:spAutoFit/>
          </a:bodyPr>
          <a:lstStyle/>
          <a:p>
            <a:pPr algn="ctr"/>
            <a:r>
              <a:rPr lang="en-US" sz="3600" dirty="0" err="1" smtClean="0">
                <a:solidFill>
                  <a:schemeClr val="bg1"/>
                </a:solidFill>
              </a:rPr>
              <a:t>Naurzum</a:t>
            </a:r>
            <a:r>
              <a:rPr lang="en-US" sz="3600" dirty="0" smtClean="0">
                <a:solidFill>
                  <a:schemeClr val="bg1"/>
                </a:solidFill>
              </a:rPr>
              <a:t> State Nature Reserve</a:t>
            </a:r>
            <a:endParaRPr lang="en-US" sz="3600" dirty="0">
              <a:solidFill>
                <a:schemeClr val="bg1"/>
              </a:solidFill>
            </a:endParaRPr>
          </a:p>
        </p:txBody>
      </p:sp>
    </p:spTree>
    <p:extLst>
      <p:ext uri="{BB962C8B-B14F-4D97-AF65-F5344CB8AC3E}">
        <p14:creationId xmlns:p14="http://schemas.microsoft.com/office/powerpoint/2010/main" val="29672642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6182"/>
            <a:ext cx="9144000" cy="5645636"/>
          </a:xfrm>
          <a:prstGeom prst="rect">
            <a:avLst/>
          </a:prstGeom>
        </p:spPr>
      </p:pic>
    </p:spTree>
    <p:extLst>
      <p:ext uri="{BB962C8B-B14F-4D97-AF65-F5344CB8AC3E}">
        <p14:creationId xmlns:p14="http://schemas.microsoft.com/office/powerpoint/2010/main" val="2781457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06346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85335" y="1143000"/>
            <a:ext cx="6773330" cy="4572000"/>
          </a:xfrm>
          <a:prstGeom prst="rect">
            <a:avLst/>
          </a:prstGeom>
        </p:spPr>
      </p:pic>
    </p:spTree>
    <p:extLst>
      <p:ext uri="{BB962C8B-B14F-4D97-AF65-F5344CB8AC3E}">
        <p14:creationId xmlns:p14="http://schemas.microsoft.com/office/powerpoint/2010/main" val="3267473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457200"/>
            <a:ext cx="4038600" cy="1143000"/>
          </a:xfrm>
        </p:spPr>
        <p:txBody>
          <a:bodyPr/>
          <a:lstStyle/>
          <a:p>
            <a:r>
              <a:rPr lang="en-US" altLang="en-US" dirty="0" smtClean="0"/>
              <a:t>What is ecotourism?</a:t>
            </a:r>
          </a:p>
        </p:txBody>
      </p:sp>
      <p:sp>
        <p:nvSpPr>
          <p:cNvPr id="5123" name="Rectangle 3"/>
          <p:cNvSpPr>
            <a:spLocks noGrp="1" noChangeArrowheads="1"/>
          </p:cNvSpPr>
          <p:nvPr>
            <p:ph type="body" idx="1"/>
          </p:nvPr>
        </p:nvSpPr>
        <p:spPr>
          <a:xfrm>
            <a:off x="114300" y="1828800"/>
            <a:ext cx="4572000" cy="2362200"/>
          </a:xfrm>
        </p:spPr>
        <p:txBody>
          <a:bodyPr/>
          <a:lstStyle/>
          <a:p>
            <a:pPr>
              <a:spcBef>
                <a:spcPct val="0"/>
              </a:spcBef>
            </a:pPr>
            <a:r>
              <a:rPr lang="en-US" altLang="en-US" sz="2600" b="0" dirty="0" smtClean="0"/>
              <a:t>originally nature-based recreation and tourism</a:t>
            </a:r>
          </a:p>
          <a:p>
            <a:pPr>
              <a:spcBef>
                <a:spcPct val="0"/>
              </a:spcBef>
            </a:pPr>
            <a:r>
              <a:rPr lang="en-US" altLang="en-US" sz="2600" b="0" dirty="0" smtClean="0"/>
              <a:t>“tourists pay to experience nature in a manner that respects local culture and environment</a:t>
            </a:r>
            <a:r>
              <a:rPr lang="en-US" altLang="en-US" sz="2600" b="0" dirty="0" smtClean="0"/>
              <a:t>”</a:t>
            </a:r>
            <a:endParaRPr lang="ru-RU" altLang="en-US" sz="2600" b="0" dirty="0" smtClean="0"/>
          </a:p>
          <a:p>
            <a:pPr marL="0" indent="0">
              <a:spcBef>
                <a:spcPct val="0"/>
              </a:spcBef>
              <a:buNone/>
            </a:pPr>
            <a:endParaRPr lang="en-US" altLang="en-US" sz="2600" b="0" dirty="0" smtClean="0"/>
          </a:p>
          <a:p>
            <a:pPr>
              <a:spcBef>
                <a:spcPct val="0"/>
              </a:spcBef>
            </a:pPr>
            <a:r>
              <a:rPr lang="en-US" altLang="en-US" sz="2600" b="0" dirty="0" smtClean="0"/>
              <a:t>responsible travel</a:t>
            </a:r>
          </a:p>
          <a:p>
            <a:pPr>
              <a:spcBef>
                <a:spcPct val="0"/>
              </a:spcBef>
            </a:pPr>
            <a:endParaRPr lang="en-US" altLang="en-US" sz="2600" b="0" dirty="0" smtClean="0"/>
          </a:p>
        </p:txBody>
      </p:sp>
      <p:sp>
        <p:nvSpPr>
          <p:cNvPr id="4" name="Rectangle 2"/>
          <p:cNvSpPr txBox="1">
            <a:spLocks noChangeArrowheads="1"/>
          </p:cNvSpPr>
          <p:nvPr/>
        </p:nvSpPr>
        <p:spPr bwMode="auto">
          <a:xfrm>
            <a:off x="5105400" y="457200"/>
            <a:ext cx="4191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a:t>Что такое экотуризм?</a:t>
            </a:r>
            <a:endParaRPr lang="en-US" altLang="en-US" dirty="0" smtClean="0"/>
          </a:p>
        </p:txBody>
      </p:sp>
      <p:sp>
        <p:nvSpPr>
          <p:cNvPr id="5" name="Rectangle 3"/>
          <p:cNvSpPr txBox="1">
            <a:spLocks noChangeArrowheads="1"/>
          </p:cNvSpPr>
          <p:nvPr/>
        </p:nvSpPr>
        <p:spPr bwMode="auto">
          <a:xfrm>
            <a:off x="4760686" y="1828800"/>
            <a:ext cx="4230914"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ru-RU" altLang="en-US" sz="2600" b="0" dirty="0" smtClean="0"/>
              <a:t>изначально, отдых на природе и туризм;</a:t>
            </a:r>
            <a:endParaRPr lang="en-US" altLang="en-US" sz="2600" b="0" dirty="0" smtClean="0"/>
          </a:p>
          <a:p>
            <a:pPr>
              <a:spcBef>
                <a:spcPct val="0"/>
              </a:spcBef>
            </a:pPr>
            <a:r>
              <a:rPr lang="ru-RU" altLang="en-US" sz="2600" b="0" dirty="0" smtClean="0"/>
              <a:t>«туристы платят за общение с природой в форме, учитывающей местную культуру и условия»;</a:t>
            </a:r>
            <a:endParaRPr lang="en-US" altLang="en-US" sz="2600" b="0" dirty="0" smtClean="0"/>
          </a:p>
          <a:p>
            <a:pPr>
              <a:spcBef>
                <a:spcPct val="0"/>
              </a:spcBef>
            </a:pPr>
            <a:r>
              <a:rPr lang="ru-RU" altLang="en-US" sz="2600" b="0" dirty="0" smtClean="0"/>
              <a:t>ответственность путешественника.</a:t>
            </a:r>
            <a:endParaRPr lang="en-US" altLang="en-US" sz="2600" b="0" dirty="0" smtClean="0"/>
          </a:p>
          <a:p>
            <a:pPr>
              <a:spcBef>
                <a:spcPct val="0"/>
              </a:spcBef>
            </a:pPr>
            <a:endParaRPr lang="en-US" altLang="en-US" sz="2600" b="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381000"/>
            <a:ext cx="4038600" cy="1143000"/>
          </a:xfrm>
        </p:spPr>
        <p:txBody>
          <a:bodyPr/>
          <a:lstStyle/>
          <a:p>
            <a:r>
              <a:rPr lang="en-US" altLang="en-US" dirty="0" smtClean="0"/>
              <a:t>What is ecotourism?</a:t>
            </a:r>
          </a:p>
        </p:txBody>
      </p:sp>
      <p:sp>
        <p:nvSpPr>
          <p:cNvPr id="5123" name="Rectangle 3"/>
          <p:cNvSpPr>
            <a:spLocks noGrp="1" noChangeArrowheads="1"/>
          </p:cNvSpPr>
          <p:nvPr>
            <p:ph type="body" idx="1"/>
          </p:nvPr>
        </p:nvSpPr>
        <p:spPr>
          <a:xfrm>
            <a:off x="114300" y="1752600"/>
            <a:ext cx="4076700" cy="2362200"/>
          </a:xfrm>
        </p:spPr>
        <p:txBody>
          <a:bodyPr/>
          <a:lstStyle/>
          <a:p>
            <a:pPr>
              <a:spcBef>
                <a:spcPct val="0"/>
              </a:spcBef>
            </a:pPr>
            <a:r>
              <a:rPr lang="en-US" altLang="en-US" sz="2600" b="0" dirty="0" smtClean="0"/>
              <a:t>relatively undisturbed, well-managed sites</a:t>
            </a:r>
          </a:p>
          <a:p>
            <a:pPr>
              <a:spcBef>
                <a:spcPct val="0"/>
              </a:spcBef>
            </a:pPr>
            <a:r>
              <a:rPr lang="en-US" altLang="en-US" sz="2600" b="0" dirty="0" smtClean="0"/>
              <a:t>minimize </a:t>
            </a:r>
            <a:r>
              <a:rPr lang="en-US" altLang="en-US" sz="2600" b="0" dirty="0"/>
              <a:t>impacts to </a:t>
            </a:r>
            <a:r>
              <a:rPr lang="en-US" altLang="en-US" sz="2600" b="0" dirty="0" smtClean="0"/>
              <a:t>environment</a:t>
            </a:r>
            <a:endParaRPr lang="ru-RU" altLang="en-US" sz="2600" b="0" dirty="0" smtClean="0"/>
          </a:p>
          <a:p>
            <a:pPr marL="0" indent="0">
              <a:spcBef>
                <a:spcPct val="0"/>
              </a:spcBef>
              <a:buNone/>
            </a:pPr>
            <a:endParaRPr lang="en-US" altLang="en-US" sz="2600" b="0" dirty="0"/>
          </a:p>
          <a:p>
            <a:pPr>
              <a:spcBef>
                <a:spcPct val="0"/>
              </a:spcBef>
            </a:pPr>
            <a:r>
              <a:rPr lang="en-US" altLang="en-US" sz="2600" b="0" dirty="0" smtClean="0"/>
              <a:t>contribute to continued protection or sustainable management</a:t>
            </a:r>
          </a:p>
          <a:p>
            <a:pPr>
              <a:spcBef>
                <a:spcPct val="0"/>
              </a:spcBef>
            </a:pPr>
            <a:r>
              <a:rPr lang="en-US" altLang="en-US" sz="2600" b="0" dirty="0" smtClean="0"/>
              <a:t>non-consumptive (?)</a:t>
            </a:r>
          </a:p>
        </p:txBody>
      </p:sp>
      <p:sp>
        <p:nvSpPr>
          <p:cNvPr id="5" name="Rectangle 2"/>
          <p:cNvSpPr txBox="1">
            <a:spLocks noChangeArrowheads="1"/>
          </p:cNvSpPr>
          <p:nvPr/>
        </p:nvSpPr>
        <p:spPr bwMode="auto">
          <a:xfrm>
            <a:off x="4610100" y="381000"/>
            <a:ext cx="4191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a:t>Что такое экотуризм?</a:t>
            </a:r>
            <a:endParaRPr lang="en-US" altLang="en-US" dirty="0" smtClean="0"/>
          </a:p>
        </p:txBody>
      </p:sp>
      <p:sp>
        <p:nvSpPr>
          <p:cNvPr id="6" name="Rectangle 3"/>
          <p:cNvSpPr txBox="1">
            <a:spLocks noChangeArrowheads="1"/>
          </p:cNvSpPr>
          <p:nvPr/>
        </p:nvSpPr>
        <p:spPr bwMode="auto">
          <a:xfrm>
            <a:off x="4267200" y="1752600"/>
            <a:ext cx="48768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ru-RU" altLang="en-US" sz="2600" b="0" dirty="0" smtClean="0"/>
              <a:t>относительно нетронутые места/площадки с эффек-тивным управлением;</a:t>
            </a:r>
            <a:endParaRPr lang="en-US" altLang="en-US" sz="2600" b="0" dirty="0" smtClean="0"/>
          </a:p>
          <a:p>
            <a:pPr>
              <a:spcBef>
                <a:spcPct val="0"/>
              </a:spcBef>
            </a:pPr>
            <a:r>
              <a:rPr lang="ru-RU" altLang="en-US" sz="2600" b="0" dirty="0" smtClean="0"/>
              <a:t>минимальное воздействие на природу;</a:t>
            </a:r>
            <a:endParaRPr lang="en-US" altLang="en-US" sz="2600" b="0" dirty="0" smtClean="0"/>
          </a:p>
          <a:p>
            <a:pPr>
              <a:spcBef>
                <a:spcPct val="0"/>
              </a:spcBef>
            </a:pPr>
            <a:r>
              <a:rPr lang="ru-RU" altLang="en-US" sz="2600" b="0" dirty="0" smtClean="0"/>
              <a:t>вклад в защиту окружаю-щей среды и устойчивое управление;</a:t>
            </a:r>
          </a:p>
          <a:p>
            <a:pPr marL="0" indent="0">
              <a:spcBef>
                <a:spcPct val="0"/>
              </a:spcBef>
              <a:buNone/>
            </a:pPr>
            <a:endParaRPr lang="en-US" altLang="en-US" sz="2600" b="0" dirty="0" smtClean="0"/>
          </a:p>
          <a:p>
            <a:pPr>
              <a:spcBef>
                <a:spcPct val="0"/>
              </a:spcBef>
            </a:pPr>
            <a:r>
              <a:rPr lang="ru-RU" altLang="en-US" sz="2600" b="0" dirty="0" smtClean="0"/>
              <a:t>неистощающее использо-вание природных ресурсов (?).</a:t>
            </a:r>
            <a:endParaRPr lang="en-US" altLang="en-US" sz="2600" b="0" dirty="0" smtClean="0"/>
          </a:p>
        </p:txBody>
      </p:sp>
    </p:spTree>
    <p:extLst>
      <p:ext uri="{BB962C8B-B14F-4D97-AF65-F5344CB8AC3E}">
        <p14:creationId xmlns:p14="http://schemas.microsoft.com/office/powerpoint/2010/main" val="160429029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ktop">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sk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skto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kto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kto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kto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kto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kto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kto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11075</TotalTime>
  <Pages>4</Pages>
  <Words>1504</Words>
  <Application>Microsoft Office PowerPoint</Application>
  <PresentationFormat>Экран (4:3)</PresentationFormat>
  <Paragraphs>290</Paragraphs>
  <Slides>31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3</vt:i4>
      </vt:variant>
      <vt:variant>
        <vt:lpstr>Заголовки слайдов</vt:lpstr>
      </vt:variant>
      <vt:variant>
        <vt:i4>31</vt:i4>
      </vt:variant>
    </vt:vector>
  </HeadingPairs>
  <TitlesOfParts>
    <vt:vector size="37" baseType="lpstr">
      <vt:lpstr>Arial</vt:lpstr>
      <vt:lpstr>Times New Roman</vt:lpstr>
      <vt:lpstr>Wingdings</vt:lpstr>
      <vt:lpstr>Desktop</vt:lpstr>
      <vt:lpstr>Default Design</vt:lpstr>
      <vt:lpstr>2_Default Design</vt:lpstr>
      <vt:lpstr>Ecotourism:  models  for effective implementation </vt:lpstr>
      <vt:lpstr>Презентация PowerPoint</vt:lpstr>
      <vt:lpstr>Fossil Butte National Monument</vt:lpstr>
      <vt:lpstr> </vt:lpstr>
      <vt:lpstr>Презентация PowerPoint</vt:lpstr>
      <vt:lpstr>Презентация PowerPoint</vt:lpstr>
      <vt:lpstr>Презентация PowerPoint</vt:lpstr>
      <vt:lpstr>What is ecotourism?</vt:lpstr>
      <vt:lpstr>What is ecotourism?</vt:lpstr>
      <vt:lpstr>What is ecotourism?</vt:lpstr>
      <vt:lpstr>Benefits of ecotourism?</vt:lpstr>
      <vt:lpstr>Does it really work?</vt:lpstr>
      <vt:lpstr>Does it really work?</vt:lpstr>
      <vt:lpstr>Does it really work?</vt:lpstr>
      <vt:lpstr>Keys to success</vt:lpstr>
      <vt:lpstr>Examples</vt:lpstr>
      <vt:lpstr>Examples</vt:lpstr>
      <vt:lpstr>Examples</vt:lpstr>
      <vt:lpstr>Examples</vt:lpstr>
      <vt:lpstr>Examples</vt:lpstr>
      <vt:lpstr>Examples</vt:lpstr>
      <vt:lpstr>Examples</vt:lpstr>
      <vt:lpstr>Examples</vt:lpstr>
      <vt:lpstr>Examples</vt:lpstr>
      <vt:lpstr>Examples</vt:lpstr>
      <vt:lpstr>Examples</vt:lpstr>
      <vt:lpstr>Ecotourism</vt:lpstr>
      <vt:lpstr>Best Practices</vt:lpstr>
      <vt:lpstr>Best Practices</vt:lpstr>
      <vt:lpstr>Best Practices</vt:lpstr>
      <vt:lpstr>Презентация PowerPoint</vt:lpstr>
    </vt:vector>
  </TitlesOfParts>
  <Company>USGS</Company>
  <LinksUpToDate>false</LinksUpToDate>
  <SharedDoc>false</SharedDoc>
  <HyperlinkBase>http://www.usgs.gov/visual-id/specs/slides/slide.html</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Template for Slide Presentations</dc:title>
  <dc:subject>Presentation format with USGS Visual Identity</dc:subject>
  <dc:creator>VIScom</dc:creator>
  <cp:keywords/>
  <dc:description>Updated to incorporate revised Visual Identity (VID)System guidelines on fonts.  An exception to using the VID fonts is allowed for presentation materials.   The font Arial should be substituted for the VID fonts Univers Condensed Bold and Times Roman</dc:description>
  <cp:lastModifiedBy>Пользователь Windows</cp:lastModifiedBy>
  <cp:revision>384</cp:revision>
  <cp:lastPrinted>1998-03-23T17:09:44Z</cp:lastPrinted>
  <dcterms:created xsi:type="dcterms:W3CDTF">1998-01-16T15:44:57Z</dcterms:created>
  <dcterms:modified xsi:type="dcterms:W3CDTF">2015-05-08T18:11:44Z</dcterms:modified>
</cp:coreProperties>
</file>